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6" r:id="rId1"/>
  </p:sldMasterIdLst>
  <p:notesMasterIdLst>
    <p:notesMasterId r:id="rId61"/>
  </p:notesMasterIdLst>
  <p:handoutMasterIdLst>
    <p:handoutMasterId r:id="rId62"/>
  </p:handoutMasterIdLst>
  <p:sldIdLst>
    <p:sldId id="256" r:id="rId2"/>
    <p:sldId id="257" r:id="rId3"/>
    <p:sldId id="442" r:id="rId4"/>
    <p:sldId id="394" r:id="rId5"/>
    <p:sldId id="399" r:id="rId6"/>
    <p:sldId id="400" r:id="rId7"/>
    <p:sldId id="401" r:id="rId8"/>
    <p:sldId id="402" r:id="rId9"/>
    <p:sldId id="403" r:id="rId10"/>
    <p:sldId id="440" r:id="rId11"/>
    <p:sldId id="441" r:id="rId12"/>
    <p:sldId id="443" r:id="rId13"/>
    <p:sldId id="405" r:id="rId14"/>
    <p:sldId id="407" r:id="rId15"/>
    <p:sldId id="408" r:id="rId16"/>
    <p:sldId id="409" r:id="rId17"/>
    <p:sldId id="411"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393" r:id="rId46"/>
    <p:sldId id="444" r:id="rId47"/>
    <p:sldId id="445" r:id="rId48"/>
    <p:sldId id="446" r:id="rId49"/>
    <p:sldId id="447" r:id="rId50"/>
    <p:sldId id="448" r:id="rId51"/>
    <p:sldId id="449" r:id="rId52"/>
    <p:sldId id="450" r:id="rId53"/>
    <p:sldId id="451" r:id="rId54"/>
    <p:sldId id="452" r:id="rId55"/>
    <p:sldId id="453" r:id="rId56"/>
    <p:sldId id="454" r:id="rId57"/>
    <p:sldId id="455" r:id="rId58"/>
    <p:sldId id="456" r:id="rId59"/>
    <p:sldId id="457" r:id="rId60"/>
  </p:sldIdLst>
  <p:sldSz cx="9144000" cy="6858000" type="screen4x3"/>
  <p:notesSz cx="7099300" cy="10234613"/>
  <p:defaultTextStyle>
    <a:defPPr>
      <a:defRPr lang="en-GB"/>
    </a:defPPr>
    <a:lvl1pPr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1pPr>
    <a:lvl2pPr marL="742950" indent="-28575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2pPr>
    <a:lvl3pPr marL="11430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3pPr>
    <a:lvl4pPr marL="16002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4pPr>
    <a:lvl5pPr marL="20574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5pPr>
    <a:lvl6pPr marL="2286000" algn="l" defTabSz="914400" rtl="0" eaLnBrk="1" latinLnBrk="0" hangingPunct="1">
      <a:defRPr sz="2000" b="1" kern="1200">
        <a:solidFill>
          <a:schemeClr val="bg1"/>
        </a:solidFill>
        <a:latin typeface="Arial" pitchFamily="34" charset="0"/>
        <a:ea typeface="+mn-ea"/>
        <a:cs typeface="+mn-cs"/>
      </a:defRPr>
    </a:lvl6pPr>
    <a:lvl7pPr marL="2743200" algn="l" defTabSz="914400" rtl="0" eaLnBrk="1" latinLnBrk="0" hangingPunct="1">
      <a:defRPr sz="2000" b="1" kern="1200">
        <a:solidFill>
          <a:schemeClr val="bg1"/>
        </a:solidFill>
        <a:latin typeface="Arial" pitchFamily="34" charset="0"/>
        <a:ea typeface="+mn-ea"/>
        <a:cs typeface="+mn-cs"/>
      </a:defRPr>
    </a:lvl7pPr>
    <a:lvl8pPr marL="3200400" algn="l" defTabSz="914400" rtl="0" eaLnBrk="1" latinLnBrk="0" hangingPunct="1">
      <a:defRPr sz="2000" b="1" kern="1200">
        <a:solidFill>
          <a:schemeClr val="bg1"/>
        </a:solidFill>
        <a:latin typeface="Arial" pitchFamily="34" charset="0"/>
        <a:ea typeface="+mn-ea"/>
        <a:cs typeface="+mn-cs"/>
      </a:defRPr>
    </a:lvl8pPr>
    <a:lvl9pPr marL="3657600" algn="l" defTabSz="914400" rtl="0" eaLnBrk="1" latinLnBrk="0" hangingPunct="1">
      <a:defRPr sz="2000" b="1" kern="1200">
        <a:solidFill>
          <a:schemeClr val="bg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FFFF99"/>
    <a:srgbClr val="800080"/>
    <a:srgbClr val="0000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9" autoAdjust="0"/>
    <p:restoredTop sz="88482" autoAdjust="0"/>
  </p:normalViewPr>
  <p:slideViewPr>
    <p:cSldViewPr>
      <p:cViewPr>
        <p:scale>
          <a:sx n="80" d="100"/>
          <a:sy n="80" d="100"/>
        </p:scale>
        <p:origin x="66" y="-3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3686"/>
    </p:cViewPr>
  </p:sorter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defRPr sz="1200" b="0">
                <a:solidFill>
                  <a:srgbClr val="000000"/>
                </a:solidFill>
                <a:latin typeface="Arial" charset="0"/>
              </a:defRPr>
            </a:lvl1pPr>
          </a:lstStyle>
          <a:p>
            <a:pPr>
              <a:defRPr/>
            </a:pPr>
            <a:endParaRPr lang="es-ES"/>
          </a:p>
        </p:txBody>
      </p:sp>
      <p:sp>
        <p:nvSpPr>
          <p:cNvPr id="14131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defRPr sz="1200" b="0">
                <a:solidFill>
                  <a:srgbClr val="000000"/>
                </a:solidFill>
                <a:latin typeface="Arial" charset="0"/>
              </a:defRPr>
            </a:lvl1pPr>
          </a:lstStyle>
          <a:p>
            <a:pPr>
              <a:defRPr/>
            </a:pPr>
            <a:fld id="{05EC8DFB-81F4-4E14-B3E8-244901A3E4AE}" type="slidenum">
              <a:rPr lang="es-ES"/>
              <a:pPr>
                <a:defRPr/>
              </a:pPr>
              <a:t>‹Nº›</a:t>
            </a:fld>
            <a:endParaRPr 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AutoShape 1"/>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p:spPr>
        <p:txBody>
          <a:bodyPr wrap="none" anchor="ctr"/>
          <a:lstStyle/>
          <a:p>
            <a:pPr>
              <a:defRPr/>
            </a:pPr>
            <a:endParaRPr lang="en-US">
              <a:latin typeface="Arial" charset="0"/>
            </a:endParaRPr>
          </a:p>
        </p:txBody>
      </p:sp>
      <p:sp>
        <p:nvSpPr>
          <p:cNvPr id="14339" name="AutoShape 2"/>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0" name="AutoShape 3"/>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1" name="AutoShape 4"/>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2" name="AutoShape 5"/>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3" name="AutoShape 6"/>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4" name="AutoShape 7"/>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5" name="AutoShape 8"/>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6" name="AutoShape 9"/>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p:spPr>
        <p:txBody>
          <a:bodyPr wrap="none" anchor="ctr"/>
          <a:lstStyle/>
          <a:p>
            <a:pPr>
              <a:defRPr/>
            </a:pPr>
            <a:endParaRPr lang="en-US">
              <a:latin typeface="Arial" charset="0"/>
            </a:endParaRPr>
          </a:p>
        </p:txBody>
      </p:sp>
      <p:sp>
        <p:nvSpPr>
          <p:cNvPr id="2058" name="Rectangle 10"/>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59" name="Rectangle 11"/>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64525" name="Rectangle 12"/>
          <p:cNvSpPr>
            <a:spLocks noGrp="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smtClean="0"/>
          </a:p>
        </p:txBody>
      </p:sp>
      <p:sp>
        <p:nvSpPr>
          <p:cNvPr id="2062" name="Rectangle 14"/>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63" name="Rectangle 15"/>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fld id="{ACDB7BAD-3240-4D7D-A7F1-B502C5B5BA13}" type="slidenum">
              <a:rPr lang="en-GB"/>
              <a:pPr>
                <a:defRPr/>
              </a:pPr>
              <a:t>‹Nº›</a:t>
            </a:fld>
            <a:endParaRPr lang="en-GB"/>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5"/>
          <p:cNvSpPr>
            <a:spLocks noGrp="1" noChangeArrowheads="1"/>
          </p:cNvSpPr>
          <p:nvPr>
            <p:ph type="sldNum" sz="quarter"/>
          </p:nvPr>
        </p:nvSpPr>
        <p:spPr>
          <a:noFill/>
        </p:spPr>
        <p:txBody>
          <a:bodyPr/>
          <a:lstStyle/>
          <a:p>
            <a:fld id="{BEDD9963-D3EC-4DA4-8357-4424263AAA96}" type="slidenum">
              <a:rPr lang="en-GB" smtClean="0">
                <a:latin typeface="Arial" pitchFamily="34" charset="0"/>
              </a:rPr>
              <a:pPr/>
              <a:t>1</a:t>
            </a:fld>
            <a:endParaRPr lang="en-GB" smtClean="0">
              <a:latin typeface="Arial" pitchFamily="34" charset="0"/>
            </a:endParaRPr>
          </a:p>
        </p:txBody>
      </p:sp>
      <p:sp>
        <p:nvSpPr>
          <p:cNvPr id="65539"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65540" name="Rectangle 2"/>
          <p:cNvSpPr>
            <a:spLocks noChangeArrowheads="1"/>
          </p:cNvSpPr>
          <p:nvPr>
            <p:ph type="body"/>
          </p:nvPr>
        </p:nvSpPr>
        <p:spPr>
          <a:xfrm>
            <a:off x="709613" y="4860925"/>
            <a:ext cx="5668962" cy="4594225"/>
          </a:xfrm>
          <a:noFill/>
          <a:ln/>
        </p:spPr>
        <p:txBody>
          <a:bodyPr wrap="none" lIns="91023" tIns="45511" rIns="91023" bIns="45511" anchor="ctr"/>
          <a:lstStyle/>
          <a:p>
            <a:pPr eaLnBrk="1" hangingPunct="1"/>
            <a:endParaRPr lang="es-ES" smtClean="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5"/>
          <p:cNvSpPr>
            <a:spLocks noGrp="1" noChangeArrowheads="1"/>
          </p:cNvSpPr>
          <p:nvPr>
            <p:ph type="sldNum" sz="quarter"/>
          </p:nvPr>
        </p:nvSpPr>
        <p:spPr>
          <a:noFill/>
        </p:spPr>
        <p:txBody>
          <a:bodyPr/>
          <a:lstStyle/>
          <a:p>
            <a:fld id="{545CFD07-A1FE-485A-A3F9-50088A3B579A}" type="slidenum">
              <a:rPr lang="en-GB" smtClean="0">
                <a:latin typeface="Arial" pitchFamily="34" charset="0"/>
              </a:rPr>
              <a:pPr/>
              <a:t>2</a:t>
            </a:fld>
            <a:endParaRPr lang="en-GB" smtClean="0">
              <a:latin typeface="Arial" pitchFamily="34" charset="0"/>
            </a:endParaRPr>
          </a:p>
        </p:txBody>
      </p:sp>
      <p:sp>
        <p:nvSpPr>
          <p:cNvPr id="66563"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66564" name="Rectangle 2"/>
          <p:cNvSpPr>
            <a:spLocks noChangeArrowheads="1"/>
          </p:cNvSpPr>
          <p:nvPr>
            <p:ph type="body"/>
          </p:nvPr>
        </p:nvSpPr>
        <p:spPr>
          <a:xfrm>
            <a:off x="709613" y="4860925"/>
            <a:ext cx="5668962" cy="4594225"/>
          </a:xfrm>
          <a:noFill/>
          <a:ln/>
        </p:spPr>
        <p:txBody>
          <a:bodyPr wrap="none" lIns="91023" tIns="45511" rIns="91023" bIns="45511" anchor="ctr"/>
          <a:lstStyle/>
          <a:p>
            <a:pPr eaLnBrk="1" hangingPunct="1"/>
            <a:endParaRPr lang="es-ES" smtClean="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a:noFill/>
          <a:ln/>
        </p:spPr>
      </p:sp>
      <p:sp>
        <p:nvSpPr>
          <p:cNvPr id="67587" name="Rectangle 3"/>
          <p:cNvSpPr>
            <a:spLocks noGrp="1"/>
          </p:cNvSpPr>
          <p:nvPr>
            <p:ph type="body" idx="1"/>
          </p:nvPr>
        </p:nvSpPr>
        <p:spPr>
          <a:noFill/>
          <a:ln/>
        </p:spPr>
        <p:txBody>
          <a:bodyPr/>
          <a:lstStyle/>
          <a:p>
            <a:r>
              <a:rPr lang="en-GB" smtClean="0">
                <a:cs typeface="Arial" pitchFamily="34" charset="0"/>
              </a:rPr>
              <a:t>Sequencers use their own output formats, and even multiple different formats per technology.</a:t>
            </a:r>
          </a:p>
          <a:p>
            <a:endParaRPr lang="en-GB" smtClean="0">
              <a:cs typeface="Arial" pitchFamily="34" charset="0"/>
            </a:endParaRPr>
          </a:p>
          <a:p>
            <a:r>
              <a:rPr lang="en-GB" smtClean="0">
                <a:cs typeface="Arial" pitchFamily="34" charset="0"/>
              </a:rPr>
              <a:t>Output formats from Roche 454 sequencers:</a:t>
            </a:r>
          </a:p>
          <a:p>
            <a:endParaRPr lang="en-GB" smtClean="0">
              <a:cs typeface="Arial" pitchFamily="34" charset="0"/>
            </a:endParaRPr>
          </a:p>
          <a:p>
            <a:r>
              <a:rPr lang="en-GB" smtClean="0">
                <a:cs typeface="Arial" pitchFamily="34" charset="0"/>
              </a:rPr>
              <a:t>.sff is 454’s binary(=compressed) format, including the raw data. Not the very raw images, but flow values (flowgram), base calls, base-call qualities, read trimming and quality.</a:t>
            </a:r>
          </a:p>
          <a:p>
            <a:r>
              <a:rPr lang="en-GB" smtClean="0">
                <a:cs typeface="Arial" pitchFamily="34" charset="0"/>
              </a:rPr>
              <a:t>There are many simple tools that “unzip” .sff into some readable textual format (see the black example).</a:t>
            </a:r>
          </a:p>
          <a:p>
            <a:endParaRPr lang="en-GB" smtClean="0">
              <a:cs typeface="Arial" pitchFamily="34" charset="0"/>
            </a:endParaRPr>
          </a:p>
          <a:p>
            <a:r>
              <a:rPr lang="en-GB" smtClean="0">
                <a:cs typeface="Arial" pitchFamily="34" charset="0"/>
              </a:rPr>
              <a:t>.fna is a FASTA (or FASTA-like) format including the base-called reads.</a:t>
            </a:r>
          </a:p>
          <a:p>
            <a:r>
              <a:rPr lang="en-GB" smtClean="0">
                <a:cs typeface="Arial" pitchFamily="34" charset="0"/>
              </a:rPr>
              <a:t>.qual includes qualities corresponding to bases in .fna.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a:noFill/>
          <a:ln/>
        </p:spPr>
      </p:sp>
      <p:sp>
        <p:nvSpPr>
          <p:cNvPr id="68611" name="Rectangle 3"/>
          <p:cNvSpPr>
            <a:spLocks noGrp="1"/>
          </p:cNvSpPr>
          <p:nvPr>
            <p:ph type="body" idx="1"/>
          </p:nvPr>
        </p:nvSpPr>
        <p:spPr>
          <a:noFill/>
          <a:ln/>
        </p:spPr>
        <p:txBody>
          <a:bodyPr/>
          <a:lstStyle/>
          <a:p>
            <a:r>
              <a:rPr lang="en-GB" smtClean="0">
                <a:cs typeface="Arial" pitchFamily="34" charset="0"/>
              </a:rPr>
              <a:t>Illumina is over-creative with their own formats.</a:t>
            </a:r>
          </a:p>
          <a:p>
            <a:endParaRPr lang="en-GB" smtClean="0">
              <a:cs typeface="Arial" pitchFamily="34" charset="0"/>
            </a:endParaRPr>
          </a:p>
          <a:p>
            <a:r>
              <a:rPr lang="en-GB" smtClean="0">
                <a:cs typeface="Arial" pitchFamily="34" charset="0"/>
              </a:rPr>
              <a:t>.seq.txt: base-called sequences</a:t>
            </a:r>
          </a:p>
          <a:p>
            <a:r>
              <a:rPr lang="en-GB" smtClean="0">
                <a:cs typeface="Arial" pitchFamily="34" charset="0"/>
              </a:rPr>
              <a:t>.prb.txt: qualities for each nucleotide/each cycle (is some kind of semi-raw data?)</a:t>
            </a:r>
          </a:p>
          <a:p>
            <a:endParaRPr lang="en-GB" smtClean="0">
              <a:cs typeface="Arial" pitchFamily="34" charset="0"/>
            </a:endParaRPr>
          </a:p>
          <a:p>
            <a:r>
              <a:rPr lang="en-GB" smtClean="0">
                <a:cs typeface="Arial" pitchFamily="34" charset="0"/>
              </a:rPr>
              <a:t>Illumina FASTQ is not real FASTQ, but looks similarly (to cause confusion). The quality score is an own Illumina score, computed by subtracting 64 from the ASCII code of the character. For example the ‘h’ in the example is ord(‘h’) – 64 = 104 – 64 = 40.</a:t>
            </a:r>
          </a:p>
          <a:p>
            <a:r>
              <a:rPr lang="en-GB" smtClean="0">
                <a:cs typeface="Arial" pitchFamily="34" charset="0"/>
              </a:rPr>
              <a:t>See http://www.asciitable.com/ for ASCII codes (Dec is the ‘ord’ in decimal numbers).</a:t>
            </a:r>
          </a:p>
          <a:p>
            <a:r>
              <a:rPr lang="en-GB" smtClean="0">
                <a:cs typeface="Arial" pitchFamily="34" charset="0"/>
              </a:rPr>
              <a:t>The Illumina score can be transformed to Phred score. Given a character </a:t>
            </a:r>
            <a:r>
              <a:rPr lang="en-GB" b="1" smtClean="0">
                <a:cs typeface="Arial" pitchFamily="34" charset="0"/>
              </a:rPr>
              <a:t>ch</a:t>
            </a:r>
            <a:r>
              <a:rPr lang="en-GB" smtClean="0">
                <a:cs typeface="Arial" pitchFamily="34" charset="0"/>
              </a:rPr>
              <a:t>, the following expression should give the Phred quality </a:t>
            </a:r>
            <a:r>
              <a:rPr lang="en-GB" b="1" smtClean="0">
                <a:cs typeface="Arial" pitchFamily="34" charset="0"/>
              </a:rPr>
              <a:t>q</a:t>
            </a:r>
            <a:r>
              <a:rPr lang="en-GB" smtClean="0">
                <a:cs typeface="Arial" pitchFamily="34" charset="0"/>
              </a:rPr>
              <a:t> (please double-check:)  q = 10 * log(1 + 10 ^ (ord(ch) - 64) / 10.0)) / log(10)</a:t>
            </a:r>
          </a:p>
          <a:p>
            <a:endParaRPr lang="en-GB" smtClean="0">
              <a:cs typeface="Arial" pitchFamily="34" charset="0"/>
            </a:endParaRPr>
          </a:p>
          <a:p>
            <a:r>
              <a:rPr lang="en-GB" smtClean="0">
                <a:cs typeface="Arial" pitchFamily="34" charset="0"/>
              </a:rPr>
              <a:t>Qseq: Not looking like FASTQ, but the scores are proper Phred scores. Their encoding is however still ASCII – 64.</a:t>
            </a:r>
          </a:p>
          <a:p>
            <a:endParaRPr lang="en-GB" smtClean="0">
              <a:cs typeface="Arial" pitchFamily="34" charset="0"/>
            </a:endParaRPr>
          </a:p>
          <a:p>
            <a:r>
              <a:rPr lang="en-GB" smtClean="0">
                <a:cs typeface="Arial" pitchFamily="34" charset="0"/>
              </a:rPr>
              <a:t>Illumina “single line format” and SCARF: base-called sequences and quality scores in a bit more handy format.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a:noFill/>
          <a:ln/>
        </p:spPr>
      </p:sp>
      <p:sp>
        <p:nvSpPr>
          <p:cNvPr id="69635" name="Rectangle 3"/>
          <p:cNvSpPr>
            <a:spLocks noGrp="1"/>
          </p:cNvSpPr>
          <p:nvPr>
            <p:ph type="body" idx="1"/>
          </p:nvPr>
        </p:nvSpPr>
        <p:spPr>
          <a:noFill/>
          <a:ln/>
        </p:spPr>
        <p:txBody>
          <a:bodyPr/>
          <a:lstStyle/>
          <a:p>
            <a:r>
              <a:rPr lang="en-GB" smtClean="0">
                <a:cs typeface="Arial" pitchFamily="34" charset="0"/>
              </a:rPr>
              <a:t>SOLiD outputs CSFASTA. It’s a semi-raw format similar to FASTQ. Read starts with the first base, but colour calls follow.</a:t>
            </a:r>
          </a:p>
          <a:p>
            <a:endParaRPr lang="en-GB" smtClean="0">
              <a:cs typeface="Arial" pitchFamily="34" charset="0"/>
            </a:endParaRPr>
          </a:p>
          <a:p>
            <a:r>
              <a:rPr lang="en-GB" smtClean="0">
                <a:cs typeface="Arial" pitchFamily="34" charset="0"/>
              </a:rPr>
              <a:t>NB! All the mentioned formats of the sequencers may be out of date with the current versions of the machines &amp; software. Please refer to fresh documentation.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noFill/>
          <a:ln/>
        </p:spPr>
      </p:sp>
      <p:sp>
        <p:nvSpPr>
          <p:cNvPr id="70659" name="Rectangle 3"/>
          <p:cNvSpPr>
            <a:spLocks noGrp="1"/>
          </p:cNvSpPr>
          <p:nvPr>
            <p:ph type="body" idx="1"/>
          </p:nvPr>
        </p:nvSpPr>
        <p:spPr>
          <a:noFill/>
          <a:ln/>
        </p:spPr>
        <p:txBody>
          <a:bodyPr/>
          <a:lstStyle/>
          <a:p>
            <a:r>
              <a:rPr lang="en-GB" smtClean="0">
                <a:cs typeface="Arial" pitchFamily="34" charset="0"/>
              </a:rPr>
              <a:t>Read aligners output a number of more or less similar own formats. However many of them output data in the common SAM/BAM format, what is good news.</a:t>
            </a:r>
          </a:p>
          <a:p>
            <a:endParaRPr lang="en-GB" smtClean="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a:noFill/>
          <a:ln/>
        </p:spPr>
      </p:sp>
      <p:sp>
        <p:nvSpPr>
          <p:cNvPr id="71683" name="Rectangle 3"/>
          <p:cNvSpPr>
            <a:spLocks noGrp="1"/>
          </p:cNvSpPr>
          <p:nvPr>
            <p:ph type="body" idx="1"/>
          </p:nvPr>
        </p:nvSpPr>
        <p:spPr>
          <a:noFill/>
          <a:ln/>
        </p:spPr>
        <p:txBody>
          <a:bodyPr/>
          <a:lstStyle/>
          <a:p>
            <a:r>
              <a:rPr lang="en-GB" smtClean="0">
                <a:cs typeface="Arial" pitchFamily="34" charset="0"/>
              </a:rPr>
              <a:t>Genome &amp; sequence annotation formats can store some of the diverse kinds of data resulting from a sequencing study.</a:t>
            </a:r>
          </a:p>
          <a:p>
            <a:endParaRPr lang="en-GB" smtClean="0">
              <a:cs typeface="Arial" pitchFamily="34" charset="0"/>
            </a:endParaRPr>
          </a:p>
          <a:p>
            <a:r>
              <a:rPr lang="en-GB" smtClean="0">
                <a:cs typeface="Arial" pitchFamily="34" charset="0"/>
              </a:rPr>
              <a:t>BED format is a plain-text (tabular) format that can directly be displayed for example in the UCSC Genome Browser or similar.</a:t>
            </a:r>
          </a:p>
          <a:p>
            <a:endParaRPr lang="en-GB" smtClean="0">
              <a:cs typeface="Arial" pitchFamily="34" charset="0"/>
            </a:endParaRPr>
          </a:p>
          <a:p>
            <a:r>
              <a:rPr lang="en-GB" smtClean="0">
                <a:cs typeface="Arial" pitchFamily="34" charset="0"/>
              </a:rPr>
              <a:t>GFF format, latest version GFF3. It’s a tabular plain-text format for genome or sequence annotation, can contain also the sequences, alignments, dependencies between features. Is extensible. Currently most recommended &amp; quite “standard” format.</a:t>
            </a:r>
          </a:p>
          <a:p>
            <a:endParaRPr lang="en-GB" smtClean="0">
              <a:cs typeface="Arial" pitchFamily="34" charset="0"/>
            </a:endParaRPr>
          </a:p>
          <a:p>
            <a:r>
              <a:rPr lang="en-GB" smtClean="0">
                <a:cs typeface="Arial" pitchFamily="34" charset="0"/>
              </a:rPr>
              <a:t>BioXSD is a new set of structured, “object-oriented” formats for exchange of sequence data, any kind of sequence/genome annotation, and related. It is under development and optimised for use with (but not limited to) Web services, and aims to becoming a standard format in future. Very generic and extensible thanks to the use of XML Schema (XSD).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4021138" y="9720263"/>
            <a:ext cx="3076575" cy="512762"/>
          </a:xfrm>
          <a:prstGeom prst="rect">
            <a:avLst/>
          </a:prstGeom>
          <a:noFill/>
          <a:ln>
            <a:miter lim="800000"/>
            <a:headEnd/>
            <a:tailEnd/>
          </a:ln>
        </p:spPr>
        <p:txBody>
          <a:bodyPr lIns="99038" tIns="49519" rIns="99038" bIns="49519" anchor="b"/>
          <a:lstStyle/>
          <a:p>
            <a:pPr algn="r">
              <a:defRPr/>
            </a:pPr>
            <a:fld id="{7E43023F-275E-4035-A3E4-4AF88A34DCCC}" type="slidenum">
              <a:rPr lang="en-US" sz="1300">
                <a:latin typeface="+mn-lt"/>
              </a:rPr>
              <a:pPr algn="r">
                <a:defRPr/>
              </a:pPr>
              <a:t>17</a:t>
            </a:fld>
            <a:endParaRPr lang="en-US" sz="1300" dirty="0">
              <a:latin typeface="+mn-lt"/>
            </a:endParaRPr>
          </a:p>
        </p:txBody>
      </p:sp>
      <p:sp>
        <p:nvSpPr>
          <p:cNvPr id="72707" name="Rectangle 2"/>
          <p:cNvSpPr>
            <a:spLocks noGrp="1" noRot="1" noChangeAspect="1" noChangeArrowheads="1" noTextEdit="1"/>
          </p:cNvSpPr>
          <p:nvPr>
            <p:ph type="sldImg"/>
          </p:nvPr>
        </p:nvSpPr>
        <p:spPr>
          <a:xfrm>
            <a:off x="1011238" y="781050"/>
            <a:ext cx="5078412" cy="3810000"/>
          </a:xfrm>
          <a:noFill/>
          <a:ln/>
        </p:spPr>
      </p:sp>
      <p:sp>
        <p:nvSpPr>
          <p:cNvPr id="72708" name="Rectangle 3"/>
          <p:cNvSpPr>
            <a:spLocks noGrp="1" noChangeArrowheads="1"/>
          </p:cNvSpPr>
          <p:nvPr>
            <p:ph type="body" idx="1"/>
          </p:nvPr>
        </p:nvSpPr>
        <p:spPr>
          <a:xfrm>
            <a:off x="944563" y="4862513"/>
            <a:ext cx="5210175" cy="4603750"/>
          </a:xfrm>
          <a:noFill/>
          <a:ln/>
        </p:spPr>
        <p:txBody>
          <a:bodyPr lIns="99017" tIns="49507" rIns="99017" bIns="49507"/>
          <a:lstStyle/>
          <a:p>
            <a:pPr eaLnBrk="1" hangingPunct="1">
              <a:spcBef>
                <a:spcPct val="0"/>
              </a:spcBef>
            </a:pPr>
            <a:endParaRPr lang="es-ES_tradnl" smtClean="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pPr>
              <a:defRPr/>
            </a:pPr>
            <a:fld id="{03D0EA01-8A07-44B3-BA53-88BC6B2227D3}" type="datetime1">
              <a:rPr lang="en-US"/>
              <a:pPr>
                <a:defRPr/>
              </a:pPr>
              <a:t>5/26/2014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B426D2F1-B66D-42FA-BC61-1537224CF7C8}" type="slidenum">
              <a:rPr lang="es-ES"/>
              <a:pPr>
                <a:def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AF67F447-3565-4241-B03B-89927ACB99EA}" type="datetime1">
              <a:rPr lang="en-US"/>
              <a:pPr>
                <a:defRPr/>
              </a:pPr>
              <a:t>5/26/2014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3FB24F21-EBB4-40D1-BA31-958562E4AF83}" type="slidenum">
              <a:rPr lang="es-ES"/>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7BFAACB0-C164-4F8E-B116-8E9D91BEF0EE}" type="datetime1">
              <a:rPr lang="en-US"/>
              <a:pPr>
                <a:defRPr/>
              </a:pPr>
              <a:t>5/26/2014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B650E88F-8365-42EB-B8C8-950AD0297788}" type="slidenum">
              <a:rPr lang="es-ES"/>
              <a:pPr>
                <a:defRPr/>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smtClean="0"/>
              <a:t>Haga clic para modificar el estilo de título del patrón</a:t>
            </a:r>
            <a:endParaRPr lang="en-US"/>
          </a:p>
        </p:txBody>
      </p:sp>
      <p:sp>
        <p:nvSpPr>
          <p:cNvPr id="3" name="Rectangle 12"/>
          <p:cNvSpPr>
            <a:spLocks noGrp="1" noChangeArrowheads="1"/>
          </p:cNvSpPr>
          <p:nvPr>
            <p:ph type="ftr" idx="10"/>
          </p:nvPr>
        </p:nvSpPr>
        <p:spPr/>
        <p:txBody>
          <a:bodyPr/>
          <a:lstStyle>
            <a:lvl1pPr>
              <a:defRPr smtClean="0"/>
            </a:lvl1pPr>
          </a:lstStyle>
          <a:p>
            <a:pPr>
              <a:defRPr/>
            </a:pPr>
            <a:r>
              <a:rPr lang="en-US"/>
              <a:t>NGS data: formats and QC</a:t>
            </a:r>
            <a:endParaRPr lang="es-ES">
              <a:solidFill>
                <a:srgbClr val="800080"/>
              </a:solidFill>
            </a:endParaRPr>
          </a:p>
        </p:txBody>
      </p:sp>
      <p:sp>
        <p:nvSpPr>
          <p:cNvPr id="4" name="Rectangle 13"/>
          <p:cNvSpPr>
            <a:spLocks noGrp="1" noChangeArrowheads="1"/>
          </p:cNvSpPr>
          <p:nvPr>
            <p:ph type="sldNum" idx="11"/>
          </p:nvPr>
        </p:nvSpPr>
        <p:spPr/>
        <p:txBody>
          <a:bodyPr/>
          <a:lstStyle>
            <a:lvl1pPr>
              <a:defRPr/>
            </a:lvl1pPr>
          </a:lstStyle>
          <a:p>
            <a:pPr>
              <a:defRPr/>
            </a:pPr>
            <a:fld id="{22894E4C-A11F-47D2-BC2F-97F966195F61}" type="slidenum">
              <a:rPr lang="es-ES"/>
              <a:pPr>
                <a:defRPr/>
              </a:pPr>
              <a:t>‹Nº›</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smtClean="0"/>
              <a:t>Haga clic para modificar el estilo de título del patrón</a:t>
            </a:r>
            <a:endParaRPr lang="en-US"/>
          </a:p>
        </p:txBody>
      </p:sp>
      <p:sp>
        <p:nvSpPr>
          <p:cNvPr id="3" name="2 Marcador de texto"/>
          <p:cNvSpPr>
            <a:spLocks noGrp="1"/>
          </p:cNvSpPr>
          <p:nvPr>
            <p:ph type="body" sz="half" idx="1"/>
          </p:nvPr>
        </p:nvSpPr>
        <p:spPr>
          <a:xfrm>
            <a:off x="457200" y="1143000"/>
            <a:ext cx="8218488" cy="224155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57200" y="3536950"/>
            <a:ext cx="8218488" cy="22431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Rectangle 12"/>
          <p:cNvSpPr>
            <a:spLocks noGrp="1" noChangeArrowheads="1"/>
          </p:cNvSpPr>
          <p:nvPr>
            <p:ph type="ftr" idx="10"/>
          </p:nvPr>
        </p:nvSpPr>
        <p:spPr/>
        <p:txBody>
          <a:bodyPr/>
          <a:lstStyle>
            <a:lvl1pPr>
              <a:defRPr smtClean="0"/>
            </a:lvl1pPr>
          </a:lstStyle>
          <a:p>
            <a:pPr>
              <a:defRPr/>
            </a:pPr>
            <a:r>
              <a:rPr lang="en-US"/>
              <a:t>NGS data: formats and QC</a:t>
            </a:r>
            <a:endParaRPr lang="es-ES">
              <a:solidFill>
                <a:srgbClr val="800080"/>
              </a:solidFill>
            </a:endParaRPr>
          </a:p>
        </p:txBody>
      </p:sp>
      <p:sp>
        <p:nvSpPr>
          <p:cNvPr id="6" name="Rectangle 13"/>
          <p:cNvSpPr>
            <a:spLocks noGrp="1" noChangeArrowheads="1"/>
          </p:cNvSpPr>
          <p:nvPr>
            <p:ph type="sldNum" idx="11"/>
          </p:nvPr>
        </p:nvSpPr>
        <p:spPr/>
        <p:txBody>
          <a:bodyPr/>
          <a:lstStyle>
            <a:lvl1pPr>
              <a:defRPr/>
            </a:lvl1pPr>
          </a:lstStyle>
          <a:p>
            <a:pPr>
              <a:defRPr/>
            </a:pPr>
            <a:fld id="{D1F0B193-1990-467A-9AE7-EFE81CA4571C}" type="slidenum">
              <a:rPr lang="es-ES"/>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F1B9FCA6-B29C-4A94-ABAF-C661932D255F}" type="datetime1">
              <a:rPr lang="en-US"/>
              <a:pPr>
                <a:defRPr/>
              </a:pPr>
              <a:t>5/26/2014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C1F80FEC-6808-42B8-928A-1B975B5956E9}" type="slidenum">
              <a:rPr lang="es-ES"/>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0BD2BB40-4A4A-4A72-899A-6BE408EC5A93}" type="datetime1">
              <a:rPr lang="en-US"/>
              <a:pPr>
                <a:defRPr/>
              </a:pPr>
              <a:t>5/26/2014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59AF128E-2843-4C63-BCDB-786EACA58958}" type="slidenum">
              <a:rPr lang="es-ES"/>
              <a:pPr>
                <a:defRPr/>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pPr>
              <a:defRPr/>
            </a:pPr>
            <a:fld id="{FC8A2312-0221-4A18-B9F3-CE7E8B43ECE0}" type="datetime1">
              <a:rPr lang="en-US"/>
              <a:pPr>
                <a:defRPr/>
              </a:pPr>
              <a:t>5/26/2014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11F35F18-FE4E-4224-A04C-FB23B8FDAB12}" type="slidenum">
              <a:rPr lang="es-ES"/>
              <a:pPr>
                <a:defRPr/>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3 Marcador de fecha"/>
          <p:cNvSpPr>
            <a:spLocks noGrp="1"/>
          </p:cNvSpPr>
          <p:nvPr>
            <p:ph type="dt" sz="half" idx="10"/>
          </p:nvPr>
        </p:nvSpPr>
        <p:spPr/>
        <p:txBody>
          <a:bodyPr/>
          <a:lstStyle>
            <a:lvl1pPr>
              <a:defRPr/>
            </a:lvl1pPr>
          </a:lstStyle>
          <a:p>
            <a:pPr>
              <a:defRPr/>
            </a:pPr>
            <a:fld id="{532A91E8-4364-43F5-A9C7-897A2396E3A4}" type="datetime1">
              <a:rPr lang="en-US"/>
              <a:pPr>
                <a:defRPr/>
              </a:pPr>
              <a:t>5/26/2014</a:t>
            </a:fld>
            <a:endParaRPr lang="es-ES"/>
          </a:p>
        </p:txBody>
      </p:sp>
      <p:sp>
        <p:nvSpPr>
          <p:cNvPr id="8"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9" name="5 Marcador de número de diapositiva"/>
          <p:cNvSpPr>
            <a:spLocks noGrp="1"/>
          </p:cNvSpPr>
          <p:nvPr>
            <p:ph type="sldNum" sz="quarter" idx="12"/>
          </p:nvPr>
        </p:nvSpPr>
        <p:spPr/>
        <p:txBody>
          <a:bodyPr/>
          <a:lstStyle>
            <a:lvl1pPr>
              <a:defRPr/>
            </a:lvl1pPr>
          </a:lstStyle>
          <a:p>
            <a:pPr>
              <a:defRPr/>
            </a:pPr>
            <a:fld id="{EDD891F6-CFCC-407C-A4F7-01693A686C1B}" type="slidenum">
              <a:rPr lang="es-ES"/>
              <a:pPr>
                <a:defRPr/>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3 Marcador de fecha"/>
          <p:cNvSpPr>
            <a:spLocks noGrp="1"/>
          </p:cNvSpPr>
          <p:nvPr>
            <p:ph type="dt" sz="half" idx="10"/>
          </p:nvPr>
        </p:nvSpPr>
        <p:spPr/>
        <p:txBody>
          <a:bodyPr/>
          <a:lstStyle>
            <a:lvl1pPr>
              <a:defRPr/>
            </a:lvl1pPr>
          </a:lstStyle>
          <a:p>
            <a:pPr>
              <a:defRPr/>
            </a:pPr>
            <a:fld id="{3FFF8B5E-F730-471A-9E99-B8BEEB543F44}" type="datetime1">
              <a:rPr lang="en-US"/>
              <a:pPr>
                <a:defRPr/>
              </a:pPr>
              <a:t>5/26/2014</a:t>
            </a:fld>
            <a:endParaRPr lang="es-ES"/>
          </a:p>
        </p:txBody>
      </p:sp>
      <p:sp>
        <p:nvSpPr>
          <p:cNvPr id="4"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5" name="5 Marcador de número de diapositiva"/>
          <p:cNvSpPr>
            <a:spLocks noGrp="1"/>
          </p:cNvSpPr>
          <p:nvPr>
            <p:ph type="sldNum" sz="quarter" idx="12"/>
          </p:nvPr>
        </p:nvSpPr>
        <p:spPr/>
        <p:txBody>
          <a:bodyPr/>
          <a:lstStyle>
            <a:lvl1pPr>
              <a:defRPr/>
            </a:lvl1pPr>
          </a:lstStyle>
          <a:p>
            <a:pPr>
              <a:defRPr/>
            </a:pPr>
            <a:fld id="{11A26ED8-3F62-4273-85B7-3605FD3D819D}" type="slidenum">
              <a:rPr lang="es-ES"/>
              <a:pPr>
                <a:defRPr/>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8935B1C1-BE13-4043-AB89-AB6D19D9DD43}" type="datetime1">
              <a:rPr lang="en-US"/>
              <a:pPr>
                <a:defRPr/>
              </a:pPr>
              <a:t>5/26/2014</a:t>
            </a:fld>
            <a:endParaRPr lang="es-ES"/>
          </a:p>
        </p:txBody>
      </p:sp>
      <p:sp>
        <p:nvSpPr>
          <p:cNvPr id="3"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4" name="5 Marcador de número de diapositiva"/>
          <p:cNvSpPr>
            <a:spLocks noGrp="1"/>
          </p:cNvSpPr>
          <p:nvPr>
            <p:ph type="sldNum" sz="quarter" idx="12"/>
          </p:nvPr>
        </p:nvSpPr>
        <p:spPr/>
        <p:txBody>
          <a:bodyPr/>
          <a:lstStyle>
            <a:lvl1pPr>
              <a:defRPr/>
            </a:lvl1pPr>
          </a:lstStyle>
          <a:p>
            <a:pPr>
              <a:defRPr/>
            </a:pPr>
            <a:fld id="{19AE3769-BDF7-4D24-A1AC-6D84E0855F6A}" type="slidenum">
              <a:rPr lang="es-ES"/>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E5283AAB-61E0-4D2E-ADCA-775436E419F8}" type="datetime1">
              <a:rPr lang="en-US"/>
              <a:pPr>
                <a:defRPr/>
              </a:pPr>
              <a:t>5/26/2014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E252C7D7-A328-40B3-9AAF-BFC4C97EC7C2}" type="slidenum">
              <a:rPr lang="es-ES"/>
              <a:pPr>
                <a:defRPr/>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5FA61CA0-7D42-48EA-96B8-0C7B9B563C94}" type="datetime1">
              <a:rPr lang="en-US"/>
              <a:pPr>
                <a:defRPr/>
              </a:pPr>
              <a:t>5/26/2014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53F16EC5-E51D-478C-889A-5F3BD115376A}" type="slidenum">
              <a:rPr lang="es-ES"/>
              <a:pPr>
                <a:defRPr/>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charset="0"/>
              </a:defRPr>
            </a:lvl1pPr>
          </a:lstStyle>
          <a:p>
            <a:pPr>
              <a:defRPr/>
            </a:pPr>
            <a:fld id="{9DA49A01-32EB-4A6D-9A28-06177147A5F6}" type="datetime1">
              <a:rPr lang="en-US"/>
              <a:pPr>
                <a:defRPr/>
              </a:pPr>
              <a:t>5/26/2014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charset="0"/>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charset="0"/>
              </a:defRPr>
            </a:lvl1pPr>
          </a:lstStyle>
          <a:p>
            <a:pPr>
              <a:defRPr/>
            </a:pPr>
            <a:fld id="{BC8233B3-95D3-4405-9E9A-5B866CF893BC}"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maq.sourceforge.net/fastq.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Phred_quality_score" TargetMode="External"/><Relationship Id="rId2" Type="http://schemas.openxmlformats.org/officeDocument/2006/relationships/hyperlink" Target="http://en.wikipedia.org/wiki/FASTA_format" TargetMode="External"/><Relationship Id="rId1" Type="http://schemas.openxmlformats.org/officeDocument/2006/relationships/slideLayout" Target="../slideLayouts/slideLayout13.xml"/><Relationship Id="rId4" Type="http://schemas.openxmlformats.org/officeDocument/2006/relationships/hyperlink" Target="http://en.wikipedia.org/wiki/ASCI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nipgr.res.in/ngsqctoolki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685800"/>
            <a:ext cx="8153400" cy="1470025"/>
          </a:xfrm>
        </p:spPr>
        <p:txBody>
          <a:bodyPr/>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sz="4800" i="1" smtClean="0"/>
              <a:t>From raw images to preprocessed data</a:t>
            </a:r>
          </a:p>
        </p:txBody>
      </p:sp>
      <p:pic>
        <p:nvPicPr>
          <p:cNvPr id="4099" name="Picture 2"/>
          <p:cNvPicPr>
            <a:picLocks noChangeAspect="1" noChangeArrowheads="1"/>
          </p:cNvPicPr>
          <p:nvPr/>
        </p:nvPicPr>
        <p:blipFill>
          <a:blip r:embed="rId3" cstate="print"/>
          <a:srcRect/>
          <a:stretch>
            <a:fillRect/>
          </a:stretch>
        </p:blipFill>
        <p:spPr bwMode="auto">
          <a:xfrm>
            <a:off x="304800" y="3733800"/>
            <a:ext cx="1981200" cy="452438"/>
          </a:xfrm>
          <a:prstGeom prst="rect">
            <a:avLst/>
          </a:prstGeom>
          <a:noFill/>
          <a:ln w="9525">
            <a:noFill/>
            <a:round/>
            <a:headEnd/>
            <a:tailEnd/>
          </a:ln>
        </p:spPr>
      </p:pic>
      <p:pic>
        <p:nvPicPr>
          <p:cNvPr id="4100" name="Picture 3"/>
          <p:cNvPicPr>
            <a:picLocks noChangeAspect="1" noChangeArrowheads="1"/>
          </p:cNvPicPr>
          <p:nvPr/>
        </p:nvPicPr>
        <p:blipFill>
          <a:blip r:embed="rId4" cstate="print"/>
          <a:srcRect/>
          <a:stretch>
            <a:fillRect/>
          </a:stretch>
        </p:blipFill>
        <p:spPr bwMode="auto">
          <a:xfrm>
            <a:off x="7072313" y="3581400"/>
            <a:ext cx="1690687" cy="685800"/>
          </a:xfrm>
          <a:prstGeom prst="rect">
            <a:avLst/>
          </a:prstGeom>
          <a:noFill/>
          <a:ln w="9525">
            <a:noFill/>
            <a:round/>
            <a:headEnd/>
            <a:tailEnd/>
          </a:ln>
        </p:spPr>
      </p:pic>
      <p:pic>
        <p:nvPicPr>
          <p:cNvPr id="4101" name="Picture 4"/>
          <p:cNvPicPr>
            <a:picLocks noChangeAspect="1" noChangeArrowheads="1"/>
          </p:cNvPicPr>
          <p:nvPr/>
        </p:nvPicPr>
        <p:blipFill>
          <a:blip r:embed="rId5" cstate="print"/>
          <a:srcRect/>
          <a:stretch>
            <a:fillRect/>
          </a:stretch>
        </p:blipFill>
        <p:spPr bwMode="auto">
          <a:xfrm>
            <a:off x="381000" y="4294188"/>
            <a:ext cx="1198563" cy="506412"/>
          </a:xfrm>
          <a:prstGeom prst="rect">
            <a:avLst/>
          </a:prstGeom>
          <a:noFill/>
          <a:ln w="9525">
            <a:noFill/>
            <a:round/>
            <a:headEnd/>
            <a:tailEnd/>
          </a:ln>
        </p:spPr>
      </p:pic>
      <p:pic>
        <p:nvPicPr>
          <p:cNvPr id="4102" name="Picture 5"/>
          <p:cNvPicPr>
            <a:picLocks noChangeAspect="1" noChangeArrowheads="1"/>
          </p:cNvPicPr>
          <p:nvPr/>
        </p:nvPicPr>
        <p:blipFill>
          <a:blip r:embed="rId6" cstate="print"/>
          <a:srcRect/>
          <a:stretch>
            <a:fillRect/>
          </a:stretch>
        </p:blipFill>
        <p:spPr bwMode="auto">
          <a:xfrm>
            <a:off x="7086600" y="4400550"/>
            <a:ext cx="1828800" cy="417513"/>
          </a:xfrm>
          <a:prstGeom prst="rect">
            <a:avLst/>
          </a:prstGeom>
          <a:noFill/>
          <a:ln w="9525">
            <a:noFill/>
            <a:round/>
            <a:headEnd/>
            <a:tailEnd/>
          </a:ln>
        </p:spPr>
      </p:pic>
      <p:sp>
        <p:nvSpPr>
          <p:cNvPr id="4103" name="Rectangle 6"/>
          <p:cNvSpPr>
            <a:spLocks noChangeArrowheads="1"/>
          </p:cNvSpPr>
          <p:nvPr/>
        </p:nvSpPr>
        <p:spPr bwMode="auto">
          <a:xfrm>
            <a:off x="2438400" y="3657600"/>
            <a:ext cx="4419600" cy="1676400"/>
          </a:xfrm>
          <a:prstGeom prst="rect">
            <a:avLst/>
          </a:prstGeom>
          <a:noFill/>
          <a:ln w="9525">
            <a:noFill/>
            <a:round/>
            <a:headEnd/>
            <a:tailEnd/>
          </a:ln>
        </p:spPr>
        <p:txBody>
          <a:bodyPr lIns="90000" tIns="46800" rIns="90000" bIns="46800"/>
          <a:lstStyle/>
          <a:p>
            <a:pPr>
              <a:lnSpc>
                <a:spcPct val="9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600" b="0" i="1">
                <a:solidFill>
                  <a:srgbClr val="000000"/>
                </a:solidFill>
                <a:cs typeface="Arial" pitchFamily="34" charset="0"/>
              </a:rPr>
              <a:t>Statistics and Bioinformatics Research Group</a:t>
            </a:r>
          </a:p>
          <a:p>
            <a:pPr>
              <a:lnSpc>
                <a:spcPct val="9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600" b="0" i="1">
                <a:solidFill>
                  <a:srgbClr val="000000"/>
                </a:solidFill>
                <a:cs typeface="Arial" pitchFamily="34" charset="0"/>
              </a:rPr>
              <a:t>Statistics department, Universitat de Barelona</a:t>
            </a:r>
          </a:p>
          <a:p>
            <a:pPr>
              <a:lnSpc>
                <a:spcPct val="9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s-ES" sz="1600" b="0">
              <a:solidFill>
                <a:srgbClr val="000000"/>
              </a:solidFill>
              <a:cs typeface="Arial" pitchFamily="34" charset="0"/>
            </a:endParaRPr>
          </a:p>
          <a:p>
            <a:pPr>
              <a:lnSpc>
                <a:spcPct val="9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600" b="0" i="1">
                <a:solidFill>
                  <a:srgbClr val="000000"/>
                </a:solidFill>
                <a:cs typeface="Arial" pitchFamily="34" charset="0"/>
              </a:rPr>
              <a:t>Statistics and Bioinformatics Unit</a:t>
            </a:r>
          </a:p>
          <a:p>
            <a:pPr>
              <a:lnSpc>
                <a:spcPct val="9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1600" b="0" i="1">
                <a:solidFill>
                  <a:srgbClr val="000000"/>
                </a:solidFill>
                <a:cs typeface="Arial" pitchFamily="34" charset="0"/>
              </a:rPr>
              <a:t>Vall d’Hebron Institut de Recerca</a:t>
            </a:r>
          </a:p>
        </p:txBody>
      </p:sp>
      <p:sp>
        <p:nvSpPr>
          <p:cNvPr id="4104" name="Text Box 7"/>
          <p:cNvSpPr txBox="1">
            <a:spLocks noChangeArrowheads="1"/>
          </p:cNvSpPr>
          <p:nvPr/>
        </p:nvSpPr>
        <p:spPr bwMode="auto">
          <a:xfrm>
            <a:off x="2743200" y="2514600"/>
            <a:ext cx="3521075" cy="579438"/>
          </a:xfrm>
          <a:prstGeom prst="rect">
            <a:avLst/>
          </a:prstGeom>
          <a:noFill/>
          <a:ln w="9525">
            <a:noFill/>
            <a:round/>
            <a:headEnd/>
            <a:tailEnd/>
          </a:ln>
        </p:spPr>
        <p:txBody>
          <a:bodyPr lIns="90000" tIns="46800" rIns="90000" bIns="46800">
            <a:spAutoFit/>
          </a:bodyPr>
          <a:lstStyle/>
          <a:p>
            <a:pP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ES" sz="3200" b="0">
                <a:solidFill>
                  <a:srgbClr val="000000"/>
                </a:solidFill>
              </a:rPr>
              <a:t>Alex Sánchez</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s-ES" smtClean="0"/>
              <a:t>Typical Sequence Data formats (2)</a:t>
            </a:r>
          </a:p>
        </p:txBody>
      </p:sp>
      <p:sp>
        <p:nvSpPr>
          <p:cNvPr id="6148" name="Rectangle 3"/>
          <p:cNvSpPr>
            <a:spLocks noGrp="1" noChangeArrowheads="1"/>
          </p:cNvSpPr>
          <p:nvPr>
            <p:ph idx="1"/>
          </p:nvPr>
        </p:nvSpPr>
        <p:spPr/>
        <p:txBody>
          <a:bodyPr rtlCol="0">
            <a:normAutofit fontScale="92500" lnSpcReduction="10000"/>
          </a:bodyPr>
          <a:lstStyle/>
          <a:p>
            <a:pPr fontAlgn="auto">
              <a:spcAft>
                <a:spcPts val="0"/>
              </a:spcAft>
              <a:buFont typeface="Arial" pitchFamily="34" charset="0"/>
              <a:buNone/>
              <a:defRPr/>
            </a:pPr>
            <a:endParaRPr lang="es-ES" b="1" dirty="0" smtClean="0"/>
          </a:p>
          <a:p>
            <a:pPr fontAlgn="auto">
              <a:spcAft>
                <a:spcPts val="0"/>
              </a:spcAft>
              <a:defRPr/>
            </a:pPr>
            <a:r>
              <a:rPr lang="es-ES" b="1" dirty="0" err="1" smtClean="0"/>
              <a:t>FastQ</a:t>
            </a:r>
            <a:r>
              <a:rPr lang="es-ES" b="1" dirty="0" smtClean="0"/>
              <a:t> </a:t>
            </a:r>
            <a:r>
              <a:rPr lang="es-ES" dirty="0" err="1" smtClean="0"/>
              <a:t>format</a:t>
            </a:r>
            <a:r>
              <a:rPr lang="es-ES" dirty="0" smtClean="0"/>
              <a:t> (</a:t>
            </a:r>
            <a:r>
              <a:rPr lang="es-ES" dirty="0" smtClean="0">
                <a:hlinkClick r:id="rId2"/>
              </a:rPr>
              <a:t>http://maq.sourceforge.net/fastq.shtml</a:t>
            </a:r>
            <a:r>
              <a:rPr lang="es-ES" dirty="0" smtClean="0"/>
              <a:t>)</a:t>
            </a:r>
          </a:p>
          <a:p>
            <a:pPr lvl="1" fontAlgn="auto">
              <a:spcAft>
                <a:spcPts val="0"/>
              </a:spcAft>
              <a:defRPr/>
            </a:pPr>
            <a:r>
              <a:rPr lang="es-ES" dirty="0" err="1" smtClean="0"/>
              <a:t>First</a:t>
            </a:r>
            <a:r>
              <a:rPr lang="es-ES" dirty="0" smtClean="0"/>
              <a:t> </a:t>
            </a:r>
            <a:r>
              <a:rPr lang="es-ES" dirty="0" err="1" smtClean="0"/>
              <a:t>is</a:t>
            </a:r>
            <a:r>
              <a:rPr lang="es-ES" dirty="0" smtClean="0"/>
              <a:t> </a:t>
            </a:r>
            <a:r>
              <a:rPr lang="es-ES" dirty="0" err="1" smtClean="0"/>
              <a:t>the</a:t>
            </a:r>
            <a:r>
              <a:rPr lang="es-ES" dirty="0" smtClean="0"/>
              <a:t> </a:t>
            </a:r>
            <a:r>
              <a:rPr lang="es-ES" dirty="0" err="1" smtClean="0"/>
              <a:t>sequence</a:t>
            </a:r>
            <a:r>
              <a:rPr lang="es-ES" dirty="0" smtClean="0"/>
              <a:t> (</a:t>
            </a:r>
            <a:r>
              <a:rPr lang="es-ES" dirty="0" err="1" smtClean="0"/>
              <a:t>like</a:t>
            </a:r>
            <a:r>
              <a:rPr lang="es-ES" dirty="0" smtClean="0"/>
              <a:t> Fasta </a:t>
            </a:r>
            <a:r>
              <a:rPr lang="es-ES" dirty="0" err="1" smtClean="0"/>
              <a:t>but</a:t>
            </a:r>
            <a:r>
              <a:rPr lang="es-ES" dirty="0" smtClean="0"/>
              <a:t> </a:t>
            </a:r>
            <a:r>
              <a:rPr lang="es-ES" dirty="0" err="1" smtClean="0"/>
              <a:t>starting</a:t>
            </a:r>
            <a:r>
              <a:rPr lang="es-ES" dirty="0" smtClean="0"/>
              <a:t> </a:t>
            </a:r>
            <a:r>
              <a:rPr lang="es-ES" dirty="0" err="1" smtClean="0"/>
              <a:t>with</a:t>
            </a:r>
            <a:r>
              <a:rPr lang="es-ES" dirty="0" smtClean="0"/>
              <a:t> “@”)</a:t>
            </a:r>
          </a:p>
          <a:p>
            <a:pPr lvl="1" fontAlgn="auto">
              <a:spcAft>
                <a:spcPts val="0"/>
              </a:spcAft>
              <a:defRPr/>
            </a:pPr>
            <a:r>
              <a:rPr lang="es-ES" dirty="0" err="1" smtClean="0"/>
              <a:t>Then</a:t>
            </a:r>
            <a:r>
              <a:rPr lang="es-ES" dirty="0" smtClean="0"/>
              <a:t> “+” and </a:t>
            </a:r>
            <a:r>
              <a:rPr lang="es-ES" dirty="0" err="1" smtClean="0"/>
              <a:t>sequence</a:t>
            </a:r>
            <a:r>
              <a:rPr lang="es-ES" dirty="0" smtClean="0"/>
              <a:t> ID (</a:t>
            </a:r>
            <a:r>
              <a:rPr lang="es-ES" dirty="0" err="1" smtClean="0"/>
              <a:t>optional</a:t>
            </a:r>
            <a:r>
              <a:rPr lang="es-ES" dirty="0" smtClean="0"/>
              <a:t>) and in </a:t>
            </a:r>
            <a:r>
              <a:rPr lang="es-ES" dirty="0" err="1" smtClean="0"/>
              <a:t>the</a:t>
            </a:r>
            <a:r>
              <a:rPr lang="es-ES" dirty="0" smtClean="0"/>
              <a:t> </a:t>
            </a:r>
            <a:r>
              <a:rPr lang="es-ES" dirty="0" err="1" smtClean="0"/>
              <a:t>following</a:t>
            </a:r>
            <a:r>
              <a:rPr lang="es-ES" dirty="0" smtClean="0"/>
              <a:t> line are </a:t>
            </a:r>
            <a:r>
              <a:rPr lang="es-ES" dirty="0" err="1" smtClean="0"/>
              <a:t>QVs</a:t>
            </a:r>
            <a:r>
              <a:rPr lang="es-ES" dirty="0" smtClean="0"/>
              <a:t> </a:t>
            </a:r>
            <a:r>
              <a:rPr lang="es-ES" dirty="0" err="1" smtClean="0"/>
              <a:t>encoded</a:t>
            </a:r>
            <a:r>
              <a:rPr lang="es-ES" dirty="0" smtClean="0"/>
              <a:t> as single byte ASCII </a:t>
            </a:r>
            <a:r>
              <a:rPr lang="es-ES" dirty="0" err="1" smtClean="0"/>
              <a:t>codes</a:t>
            </a:r>
            <a:endParaRPr lang="es-ES" dirty="0" smtClean="0"/>
          </a:p>
          <a:p>
            <a:pPr lvl="2" fontAlgn="auto">
              <a:spcAft>
                <a:spcPts val="0"/>
              </a:spcAft>
              <a:defRPr/>
            </a:pPr>
            <a:r>
              <a:rPr lang="es-ES" sz="1800" dirty="0" err="1" smtClean="0"/>
              <a:t>Different</a:t>
            </a:r>
            <a:r>
              <a:rPr lang="es-ES" sz="1800" dirty="0" smtClean="0"/>
              <a:t> </a:t>
            </a:r>
            <a:r>
              <a:rPr lang="es-ES" sz="1800" dirty="0" err="1" smtClean="0"/>
              <a:t>quality</a:t>
            </a:r>
            <a:r>
              <a:rPr lang="es-ES" sz="1800" dirty="0" smtClean="0"/>
              <a:t> </a:t>
            </a:r>
            <a:r>
              <a:rPr lang="es-ES" sz="1800" dirty="0" err="1" smtClean="0"/>
              <a:t>encode</a:t>
            </a:r>
            <a:r>
              <a:rPr lang="es-ES" sz="1800" dirty="0" smtClean="0"/>
              <a:t> </a:t>
            </a:r>
            <a:r>
              <a:rPr lang="es-ES" sz="1800" dirty="0" err="1" smtClean="0"/>
              <a:t>variants</a:t>
            </a:r>
            <a:endParaRPr lang="es-ES" sz="1800" dirty="0" smtClean="0"/>
          </a:p>
          <a:p>
            <a:pPr lvl="2" fontAlgn="auto">
              <a:spcAft>
                <a:spcPts val="0"/>
              </a:spcAft>
              <a:defRPr/>
            </a:pPr>
            <a:endParaRPr lang="es-ES" sz="1800" dirty="0" smtClean="0"/>
          </a:p>
          <a:p>
            <a:pPr fontAlgn="auto">
              <a:spcAft>
                <a:spcPts val="0"/>
              </a:spcAft>
              <a:defRPr/>
            </a:pPr>
            <a:r>
              <a:rPr lang="es-ES" dirty="0" err="1" smtClean="0"/>
              <a:t>Nearly</a:t>
            </a:r>
            <a:r>
              <a:rPr lang="es-ES" dirty="0" smtClean="0"/>
              <a:t> </a:t>
            </a:r>
            <a:r>
              <a:rPr lang="es-ES" dirty="0" err="1" smtClean="0"/>
              <a:t>all</a:t>
            </a:r>
            <a:r>
              <a:rPr lang="es-ES" dirty="0" smtClean="0"/>
              <a:t> </a:t>
            </a:r>
            <a:r>
              <a:rPr lang="es-ES" dirty="0" err="1" smtClean="0"/>
              <a:t>downstream</a:t>
            </a:r>
            <a:r>
              <a:rPr lang="es-ES" dirty="0" smtClean="0"/>
              <a:t> </a:t>
            </a:r>
            <a:r>
              <a:rPr lang="es-ES" dirty="0" err="1" smtClean="0"/>
              <a:t>analysis</a:t>
            </a:r>
            <a:r>
              <a:rPr lang="es-ES" dirty="0" smtClean="0"/>
              <a:t> </a:t>
            </a:r>
            <a:r>
              <a:rPr lang="es-ES" dirty="0" err="1" smtClean="0"/>
              <a:t>take</a:t>
            </a:r>
            <a:r>
              <a:rPr lang="es-ES" dirty="0" smtClean="0"/>
              <a:t> </a:t>
            </a:r>
            <a:r>
              <a:rPr lang="es-ES" b="1" dirty="0" err="1" smtClean="0"/>
              <a:t>FastQ</a:t>
            </a:r>
            <a:r>
              <a:rPr lang="es-ES" b="1" dirty="0" smtClean="0"/>
              <a:t> </a:t>
            </a:r>
            <a:r>
              <a:rPr lang="es-ES" dirty="0" smtClean="0"/>
              <a:t>as input </a:t>
            </a:r>
            <a:r>
              <a:rPr lang="es-ES" dirty="0" err="1" smtClean="0"/>
              <a:t>sequence</a:t>
            </a:r>
            <a:endParaRPr lang="es-E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rtlCol="0">
            <a:normAutofit fontScale="90000"/>
          </a:bodyPr>
          <a:lstStyle/>
          <a:p>
            <a:pPr fontAlgn="auto">
              <a:spcAft>
                <a:spcPts val="0"/>
              </a:spcAft>
              <a:defRPr/>
            </a:pPr>
            <a:r>
              <a:rPr lang="es-ES" smtClean="0"/>
              <a:t>The fastq format</a:t>
            </a:r>
          </a:p>
        </p:txBody>
      </p:sp>
      <p:sp>
        <p:nvSpPr>
          <p:cNvPr id="14339" name="Rectangle 4"/>
          <p:cNvSpPr>
            <a:spLocks noGrp="1" noChangeArrowheads="1"/>
          </p:cNvSpPr>
          <p:nvPr>
            <p:ph type="body" sz="half" idx="1"/>
          </p:nvPr>
        </p:nvSpPr>
        <p:spPr>
          <a:xfrm>
            <a:off x="457200" y="1143000"/>
            <a:ext cx="8218488" cy="2895600"/>
          </a:xfrm>
        </p:spPr>
        <p:txBody>
          <a:bodyPr/>
          <a:lstStyle/>
          <a:p>
            <a:pPr marL="0" indent="0">
              <a:lnSpc>
                <a:spcPct val="90000"/>
              </a:lnSpc>
            </a:pPr>
            <a:r>
              <a:rPr lang="es-ES" sz="2000" smtClean="0"/>
              <a:t>A FASTQ file normally uses four lines per sequence. </a:t>
            </a:r>
          </a:p>
          <a:p>
            <a:pPr marL="457200" lvl="1" indent="0">
              <a:lnSpc>
                <a:spcPct val="90000"/>
              </a:lnSpc>
            </a:pPr>
            <a:r>
              <a:rPr lang="es-ES" sz="1800" smtClean="0"/>
              <a:t>Line 1 begins with a '@' character and is followed by a sequence identifier and an </a:t>
            </a:r>
            <a:r>
              <a:rPr lang="es-ES" sz="1800" i="1" smtClean="0"/>
              <a:t>optional</a:t>
            </a:r>
            <a:r>
              <a:rPr lang="es-ES" sz="1800" smtClean="0"/>
              <a:t> description (like a </a:t>
            </a:r>
            <a:r>
              <a:rPr lang="es-ES" sz="1800" smtClean="0">
                <a:hlinkClick r:id="rId2" tooltip="FASTA format"/>
              </a:rPr>
              <a:t>FASTA</a:t>
            </a:r>
            <a:r>
              <a:rPr lang="es-ES" sz="1800" smtClean="0"/>
              <a:t> title line). </a:t>
            </a:r>
          </a:p>
          <a:p>
            <a:pPr marL="457200" lvl="1" indent="0">
              <a:lnSpc>
                <a:spcPct val="90000"/>
              </a:lnSpc>
            </a:pPr>
            <a:r>
              <a:rPr lang="es-ES" sz="1800" smtClean="0"/>
              <a:t>Line 2 is the raw sequence letters. </a:t>
            </a:r>
          </a:p>
          <a:p>
            <a:pPr marL="457200" lvl="1" indent="0">
              <a:lnSpc>
                <a:spcPct val="90000"/>
              </a:lnSpc>
            </a:pPr>
            <a:r>
              <a:rPr lang="es-ES" sz="1800" smtClean="0"/>
              <a:t>Line 3 begins with a '+' character and is</a:t>
            </a:r>
            <a:r>
              <a:rPr lang="es-ES" sz="1800" i="1" smtClean="0"/>
              <a:t>optionally</a:t>
            </a:r>
            <a:r>
              <a:rPr lang="es-ES" sz="1800" smtClean="0"/>
              <a:t> followed by the same sequence identifier (and any description) again. </a:t>
            </a:r>
          </a:p>
          <a:p>
            <a:pPr marL="457200" lvl="1" indent="0">
              <a:lnSpc>
                <a:spcPct val="90000"/>
              </a:lnSpc>
            </a:pPr>
            <a:r>
              <a:rPr lang="es-ES" sz="1800" smtClean="0"/>
              <a:t>Line 4 encodes the quality values for the sequence in Line 2, and must contain the same number of symbols as letters in the sequence.</a:t>
            </a:r>
          </a:p>
          <a:p>
            <a:pPr marL="914400" lvl="2" indent="0">
              <a:lnSpc>
                <a:spcPct val="90000"/>
              </a:lnSpc>
            </a:pPr>
            <a:r>
              <a:rPr lang="es-ES" sz="1500" smtClean="0"/>
              <a:t>Different encodings are in use</a:t>
            </a:r>
          </a:p>
          <a:p>
            <a:pPr marL="914400" lvl="2" indent="0">
              <a:lnSpc>
                <a:spcPct val="90000"/>
              </a:lnSpc>
            </a:pPr>
            <a:r>
              <a:rPr lang="es-ES" sz="1500" smtClean="0">
                <a:latin typeface="Times New Roman" pitchFamily="18" charset="0"/>
              </a:rPr>
              <a:t>Sanger format can encode a </a:t>
            </a:r>
            <a:r>
              <a:rPr lang="es-ES" sz="1500" smtClean="0">
                <a:latin typeface="Times New Roman" pitchFamily="18" charset="0"/>
                <a:hlinkClick r:id="rId3" tooltip="Phred quality score"/>
              </a:rPr>
              <a:t>Phred quality score</a:t>
            </a:r>
            <a:r>
              <a:rPr lang="es-ES" sz="1500" smtClean="0">
                <a:latin typeface="Times New Roman" pitchFamily="18" charset="0"/>
              </a:rPr>
              <a:t> from 0 to 93 using </a:t>
            </a:r>
            <a:r>
              <a:rPr lang="es-ES" sz="1500" smtClean="0">
                <a:latin typeface="Times New Roman" pitchFamily="18" charset="0"/>
                <a:hlinkClick r:id="rId4" tooltip="ASCII"/>
              </a:rPr>
              <a:t>ASCII</a:t>
            </a:r>
            <a:r>
              <a:rPr lang="es-ES" sz="1500" smtClean="0">
                <a:latin typeface="Times New Roman" pitchFamily="18" charset="0"/>
              </a:rPr>
              <a:t> 33 to 126 </a:t>
            </a:r>
          </a:p>
        </p:txBody>
      </p:sp>
      <p:sp>
        <p:nvSpPr>
          <p:cNvPr id="14340" name="Rectangle 6"/>
          <p:cNvSpPr>
            <a:spLocks noGrp="1" noChangeArrowheads="1"/>
          </p:cNvSpPr>
          <p:nvPr>
            <p:ph sz="half" idx="2"/>
          </p:nvPr>
        </p:nvSpPr>
        <p:spPr>
          <a:xfrm>
            <a:off x="461963" y="4267200"/>
            <a:ext cx="8218487" cy="1295400"/>
          </a:xfrm>
          <a:ln w="6350">
            <a:solidFill>
              <a:srgbClr val="000000"/>
            </a:solidFill>
          </a:ln>
        </p:spPr>
        <p:txBody>
          <a:bodyPr/>
          <a:lstStyle/>
          <a:p>
            <a:pPr marL="0" indent="0">
              <a:buFont typeface="Times New Roman" pitchFamily="18" charset="0"/>
              <a:buNone/>
            </a:pPr>
            <a:r>
              <a:rPr lang="es-ES" sz="1600" smtClean="0">
                <a:latin typeface="Courier New" pitchFamily="49" charset="0"/>
              </a:rPr>
              <a:t>@Seq description</a:t>
            </a:r>
          </a:p>
          <a:p>
            <a:pPr marL="0" indent="0">
              <a:buFont typeface="Times New Roman" pitchFamily="18" charset="0"/>
              <a:buNone/>
            </a:pPr>
            <a:r>
              <a:rPr lang="es-ES" sz="1600" smtClean="0">
                <a:latin typeface="Courier New" pitchFamily="49" charset="0"/>
              </a:rPr>
              <a:t>GATTTGGGGTTCAAAGCAGTATCGATCAAATAGTAAATCCATTTGTTCAACTCACAGTTT </a:t>
            </a:r>
          </a:p>
          <a:p>
            <a:pPr marL="0" indent="0">
              <a:buFont typeface="Times New Roman" pitchFamily="18" charset="0"/>
              <a:buNone/>
            </a:pPr>
            <a:r>
              <a:rPr lang="es-ES" sz="1600" smtClean="0">
                <a:latin typeface="Courier New" pitchFamily="49" charset="0"/>
              </a:rPr>
              <a:t>+ </a:t>
            </a:r>
          </a:p>
          <a:p>
            <a:pPr marL="0" indent="0">
              <a:buFont typeface="Times New Roman" pitchFamily="18" charset="0"/>
              <a:buNone/>
            </a:pPr>
            <a:r>
              <a:rPr lang="es-ES" sz="1600" smtClean="0">
                <a:latin typeface="Courier New" pitchFamily="49" charset="0"/>
              </a:rPr>
              <a:t>!''*((((***+))%%%++)(%%%%).1***-+*''))**55CCF&gt;&gt;&gt;&gt;&gt;&gt;CCCCCCC65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274638"/>
            <a:ext cx="8229600" cy="639762"/>
          </a:xfrm>
        </p:spPr>
        <p:txBody>
          <a:bodyPr rtlCol="0">
            <a:normAutofit fontScale="90000"/>
          </a:bodyPr>
          <a:lstStyle/>
          <a:p>
            <a:pPr fontAlgn="auto">
              <a:spcAft>
                <a:spcPts val="0"/>
              </a:spcAft>
              <a:defRPr/>
            </a:pPr>
            <a:r>
              <a:rPr lang="es-ES" dirty="0" err="1" smtClean="0"/>
              <a:t>Phred</a:t>
            </a:r>
            <a:r>
              <a:rPr lang="es-ES" dirty="0" smtClean="0"/>
              <a:t> Scores</a:t>
            </a:r>
          </a:p>
        </p:txBody>
      </p:sp>
      <p:sp>
        <p:nvSpPr>
          <p:cNvPr id="15363" name="Rectangle 3"/>
          <p:cNvSpPr>
            <a:spLocks noGrp="1" noChangeArrowheads="1"/>
          </p:cNvSpPr>
          <p:nvPr>
            <p:ph idx="1"/>
          </p:nvPr>
        </p:nvSpPr>
        <p:spPr>
          <a:xfrm>
            <a:off x="457200" y="2819400"/>
            <a:ext cx="8218488" cy="2960688"/>
          </a:xfrm>
        </p:spPr>
        <p:txBody>
          <a:bodyPr/>
          <a:lstStyle/>
          <a:p>
            <a:pPr>
              <a:lnSpc>
                <a:spcPct val="90000"/>
              </a:lnSpc>
            </a:pPr>
            <a:r>
              <a:rPr lang="es-ES" sz="2000" smtClean="0"/>
              <a:t>Sequencing systems use to assign quality scores to each peak</a:t>
            </a:r>
          </a:p>
          <a:p>
            <a:pPr>
              <a:lnSpc>
                <a:spcPct val="90000"/>
              </a:lnSpc>
            </a:pPr>
            <a:r>
              <a:rPr lang="es-ES" sz="2000" smtClean="0"/>
              <a:t>Phred scores provide log(10)-transformed error probability values: </a:t>
            </a:r>
            <a:br>
              <a:rPr lang="es-ES" sz="2000" smtClean="0"/>
            </a:br>
            <a:r>
              <a:rPr lang="es-ES" sz="2000" smtClean="0"/>
              <a:t>If </a:t>
            </a:r>
            <a:r>
              <a:rPr lang="es-ES" sz="2000" i="1" smtClean="0"/>
              <a:t>p</a:t>
            </a:r>
            <a:r>
              <a:rPr lang="es-ES" sz="2000" smtClean="0"/>
              <a:t> is probability that the base call is wrong the Phred score is</a:t>
            </a:r>
            <a:br>
              <a:rPr lang="es-ES" sz="2000" smtClean="0"/>
            </a:br>
            <a:r>
              <a:rPr lang="es-ES" sz="2000" smtClean="0"/>
              <a:t>				Q = .10·log</a:t>
            </a:r>
            <a:r>
              <a:rPr lang="es-ES" sz="2000" baseline="-25000" smtClean="0"/>
              <a:t>10</a:t>
            </a:r>
            <a:r>
              <a:rPr lang="es-ES" sz="2000" smtClean="0"/>
              <a:t>p</a:t>
            </a:r>
          </a:p>
          <a:p>
            <a:pPr lvl="1">
              <a:lnSpc>
                <a:spcPct val="90000"/>
              </a:lnSpc>
            </a:pPr>
            <a:r>
              <a:rPr lang="es-ES" sz="1800" smtClean="0"/>
              <a:t>score = 20 corresponds to a 1% error rate</a:t>
            </a:r>
          </a:p>
          <a:p>
            <a:pPr lvl="1">
              <a:lnSpc>
                <a:spcPct val="90000"/>
              </a:lnSpc>
            </a:pPr>
            <a:r>
              <a:rPr lang="es-ES" sz="1800" smtClean="0"/>
              <a:t>score = 30 corresponds to a 0.1% error rate</a:t>
            </a:r>
          </a:p>
          <a:p>
            <a:pPr lvl="1">
              <a:lnSpc>
                <a:spcPct val="90000"/>
              </a:lnSpc>
            </a:pPr>
            <a:r>
              <a:rPr lang="es-ES" sz="1800" smtClean="0"/>
              <a:t>score = 40 corresponds to a 0.01% error rate</a:t>
            </a:r>
          </a:p>
          <a:p>
            <a:pPr>
              <a:lnSpc>
                <a:spcPct val="90000"/>
              </a:lnSpc>
            </a:pPr>
            <a:r>
              <a:rPr lang="es-ES" sz="2000" smtClean="0"/>
              <a:t>The base calling (A, T, G or C) is performed based on Phred scores.</a:t>
            </a:r>
          </a:p>
          <a:p>
            <a:pPr>
              <a:lnSpc>
                <a:spcPct val="90000"/>
              </a:lnSpc>
            </a:pPr>
            <a:r>
              <a:rPr lang="es-ES" sz="2000" smtClean="0"/>
              <a:t>Ambiguous positions with Phred scores  &lt;= 20 are labeled with N.</a:t>
            </a:r>
          </a:p>
        </p:txBody>
      </p:sp>
      <p:pic>
        <p:nvPicPr>
          <p:cNvPr id="15364" name="Picture 4"/>
          <p:cNvPicPr>
            <a:picLocks noChangeAspect="1" noChangeArrowheads="1"/>
          </p:cNvPicPr>
          <p:nvPr/>
        </p:nvPicPr>
        <p:blipFill>
          <a:blip r:embed="rId2" cstate="print"/>
          <a:srcRect/>
          <a:stretch>
            <a:fillRect/>
          </a:stretch>
        </p:blipFill>
        <p:spPr bwMode="auto">
          <a:xfrm>
            <a:off x="1600200" y="990600"/>
            <a:ext cx="5257800" cy="186531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type="title"/>
          </p:nvPr>
        </p:nvSpPr>
        <p:spPr>
          <a:xfrm>
            <a:off x="533400" y="304800"/>
            <a:ext cx="8532813" cy="1066800"/>
          </a:xfrm>
          <a:noFill/>
        </p:spPr>
        <p:txBody>
          <a:bodyPr/>
          <a:lstStyle/>
          <a:p>
            <a:pPr>
              <a:lnSpc>
                <a:spcPct val="110000"/>
              </a:lnSpc>
            </a:pPr>
            <a:r>
              <a:rPr lang="en-GB" smtClean="0">
                <a:solidFill>
                  <a:srgbClr val="FF0000"/>
                </a:solidFill>
                <a:latin typeface="Verdana" pitchFamily="34" charset="0"/>
                <a:ea typeface="Verdana" pitchFamily="34" charset="0"/>
                <a:cs typeface="Verdana" pitchFamily="34" charset="0"/>
              </a:rPr>
              <a:t>SOLiD output format(s)</a:t>
            </a:r>
            <a:endParaRPr lang="en-GB" sz="2400" smtClean="0">
              <a:solidFill>
                <a:srgbClr val="FF0000"/>
              </a:solidFill>
              <a:latin typeface="Verdana" pitchFamily="34" charset="0"/>
              <a:ea typeface="Verdana" pitchFamily="34" charset="0"/>
              <a:cs typeface="Verdana" pitchFamily="34" charset="0"/>
            </a:endParaRPr>
          </a:p>
        </p:txBody>
      </p:sp>
      <p:sp>
        <p:nvSpPr>
          <p:cNvPr id="16387" name="Rectangle 4"/>
          <p:cNvSpPr>
            <a:spLocks/>
          </p:cNvSpPr>
          <p:nvPr/>
        </p:nvSpPr>
        <p:spPr bwMode="auto">
          <a:xfrm>
            <a:off x="838200" y="1828800"/>
            <a:ext cx="1828800" cy="2947988"/>
          </a:xfrm>
          <a:prstGeom prst="rect">
            <a:avLst/>
          </a:prstGeom>
          <a:noFill/>
          <a:ln w="9525">
            <a:noFill/>
            <a:miter lim="800000"/>
            <a:headEnd/>
            <a:tailEnd/>
          </a:ln>
        </p:spPr>
        <p:txBody>
          <a:bodyPr>
            <a:spAutoFit/>
          </a:bodyPr>
          <a:lstStyle/>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r>
              <a:rPr lang="en-GB" sz="3200">
                <a:solidFill>
                  <a:srgbClr val="4D4D4D"/>
                </a:solidFill>
                <a:latin typeface="Calibri" pitchFamily="34" charset="0"/>
              </a:rPr>
              <a:t>CSFASTA</a:t>
            </a: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p:txBody>
      </p:sp>
      <p:pic>
        <p:nvPicPr>
          <p:cNvPr id="16388" name="Picture 7" descr="csfasta"/>
          <p:cNvPicPr>
            <a:picLocks noChangeAspect="1" noChangeArrowheads="1"/>
          </p:cNvPicPr>
          <p:nvPr/>
        </p:nvPicPr>
        <p:blipFill>
          <a:blip r:embed="rId3" cstate="print"/>
          <a:srcRect/>
          <a:stretch>
            <a:fillRect/>
          </a:stretch>
        </p:blipFill>
        <p:spPr bwMode="auto">
          <a:xfrm>
            <a:off x="1600200" y="3124200"/>
            <a:ext cx="6629400" cy="1131888"/>
          </a:xfrm>
          <a:prstGeom prst="rect">
            <a:avLst/>
          </a:prstGeom>
          <a:noFill/>
          <a:ln w="9525">
            <a:solidFill>
              <a:srgbClr val="000000"/>
            </a:solidFill>
            <a:miter lim="800000"/>
            <a:headEnd/>
            <a:tailEnd/>
          </a:ln>
        </p:spPr>
      </p:pic>
      <p:sp>
        <p:nvSpPr>
          <p:cNvPr id="7" name="Rectangle 6"/>
          <p:cNvSpPr/>
          <p:nvPr/>
        </p:nvSpPr>
        <p:spPr>
          <a:xfrm>
            <a:off x="2895600" y="2514600"/>
            <a:ext cx="54864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dirty="0"/>
              <a:t>color-space </a:t>
            </a:r>
            <a:r>
              <a:rPr lang="en-US" i="1" dirty="0"/>
              <a:t>sequence</a:t>
            </a:r>
            <a:r>
              <a:rPr lang="en-US" dirty="0"/>
              <a:t> reads in a </a:t>
            </a:r>
            <a:r>
              <a:rPr lang="en-US" dirty="0" err="1"/>
              <a:t>fasta</a:t>
            </a:r>
            <a:r>
              <a:rPr lang="en-US" dirty="0"/>
              <a:t> </a:t>
            </a:r>
            <a:r>
              <a:rPr lang="en-US" i="1" dirty="0"/>
              <a:t>format</a:t>
            </a:r>
            <a:endParaRPr lang="en-US" dirty="0"/>
          </a:p>
        </p:txBody>
      </p:sp>
      <p:sp>
        <p:nvSpPr>
          <p:cNvPr id="8" name="Rectangle 7"/>
          <p:cNvSpPr/>
          <p:nvPr/>
        </p:nvSpPr>
        <p:spPr>
          <a:xfrm>
            <a:off x="1066800" y="4495800"/>
            <a:ext cx="7162800" cy="1477963"/>
          </a:xfrm>
          <a:prstGeom prst="rect">
            <a:avLst/>
          </a:prstGeom>
        </p:spPr>
        <p:txBody>
          <a:bodyPr>
            <a:spAutoFit/>
          </a:bodyPr>
          <a:lstStyle/>
          <a:p>
            <a:pPr marL="457200" indent="-457200">
              <a:buFont typeface="Wingdings" pitchFamily="2" charset="2"/>
              <a:buChar char="Ø"/>
              <a:defRPr/>
            </a:pPr>
            <a:r>
              <a:rPr lang="en-US" dirty="0">
                <a:solidFill>
                  <a:schemeClr val="tx1">
                    <a:lumMod val="50000"/>
                    <a:lumOff val="50000"/>
                  </a:schemeClr>
                </a:solidFill>
                <a:latin typeface="Arial" charset="0"/>
              </a:rPr>
              <a:t>These reads can be </a:t>
            </a:r>
            <a:r>
              <a:rPr lang="en-US" dirty="0">
                <a:solidFill>
                  <a:srgbClr val="00B050"/>
                </a:solidFill>
                <a:latin typeface="Arial" charset="0"/>
              </a:rPr>
              <a:t>retained and analyzed in color-space </a:t>
            </a:r>
            <a:r>
              <a:rPr lang="en-US" dirty="0">
                <a:solidFill>
                  <a:schemeClr val="tx1">
                    <a:lumMod val="50000"/>
                    <a:lumOff val="50000"/>
                  </a:schemeClr>
                </a:solidFill>
                <a:latin typeface="Arial" charset="0"/>
              </a:rPr>
              <a:t>by software</a:t>
            </a:r>
          </a:p>
          <a:p>
            <a:pPr marL="457200" indent="-457200">
              <a:defRPr/>
            </a:pPr>
            <a:endParaRPr lang="en-US" dirty="0">
              <a:solidFill>
                <a:schemeClr val="tx1">
                  <a:lumMod val="50000"/>
                  <a:lumOff val="50000"/>
                </a:schemeClr>
              </a:solidFill>
              <a:latin typeface="Arial" charset="0"/>
            </a:endParaRPr>
          </a:p>
          <a:p>
            <a:pPr marL="457200" indent="-457200">
              <a:buFont typeface="Wingdings" pitchFamily="2" charset="2"/>
              <a:buChar char="Ø"/>
              <a:defRPr/>
            </a:pPr>
            <a:r>
              <a:rPr lang="en-US" dirty="0">
                <a:solidFill>
                  <a:schemeClr val="tx1">
                    <a:lumMod val="50000"/>
                    <a:lumOff val="50000"/>
                  </a:schemeClr>
                </a:solidFill>
                <a:latin typeface="Arial" charset="0"/>
              </a:rPr>
              <a:t>The </a:t>
            </a:r>
            <a:r>
              <a:rPr lang="en-US" dirty="0">
                <a:solidFill>
                  <a:srgbClr val="00B050"/>
                </a:solidFill>
                <a:latin typeface="Arial" charset="0"/>
              </a:rPr>
              <a:t>Format Conversion Tool </a:t>
            </a:r>
            <a:r>
              <a:rPr lang="en-US" dirty="0">
                <a:solidFill>
                  <a:schemeClr val="tx1">
                    <a:lumMod val="50000"/>
                    <a:lumOff val="50000"/>
                  </a:schemeClr>
                </a:solidFill>
                <a:latin typeface="Arial" charset="0"/>
              </a:rPr>
              <a:t>offers options for cleaning of the CSFASTA files</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152400" y="381000"/>
            <a:ext cx="8991600" cy="992188"/>
          </a:xfrm>
        </p:spPr>
        <p:txBody>
          <a:bodyPr/>
          <a:lstStyle/>
          <a:p>
            <a:pPr>
              <a:lnSpc>
                <a:spcPct val="110000"/>
              </a:lnSpc>
            </a:pPr>
            <a:r>
              <a:rPr lang="en-GB" sz="3600" smtClean="0"/>
              <a:t>Common (“standard”) format for read alignments: </a:t>
            </a:r>
            <a:r>
              <a:rPr lang="en-GB" sz="3600" b="1" smtClean="0"/>
              <a:t>Alignment/Assembly Format</a:t>
            </a:r>
            <a:endParaRPr lang="en-GB" sz="2000" b="1" smtClean="0">
              <a:solidFill>
                <a:srgbClr val="292929"/>
              </a:solidFill>
            </a:endParaRPr>
          </a:p>
        </p:txBody>
      </p:sp>
      <p:sp>
        <p:nvSpPr>
          <p:cNvPr id="17411" name="Rectangle 3"/>
          <p:cNvSpPr>
            <a:spLocks/>
          </p:cNvSpPr>
          <p:nvPr/>
        </p:nvSpPr>
        <p:spPr bwMode="auto">
          <a:xfrm>
            <a:off x="1524000" y="1066800"/>
            <a:ext cx="2057400" cy="2332038"/>
          </a:xfrm>
          <a:prstGeom prst="rect">
            <a:avLst/>
          </a:prstGeom>
          <a:noFill/>
          <a:ln w="9525">
            <a:noFill/>
            <a:miter lim="800000"/>
            <a:headEnd/>
            <a:tailEnd/>
          </a:ln>
        </p:spPr>
        <p:txBody>
          <a:bodyPr>
            <a:spAutoFit/>
          </a:bodyPr>
          <a:lstStyle/>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p:txBody>
      </p:sp>
      <p:pic>
        <p:nvPicPr>
          <p:cNvPr id="14341" name="Picture 6" descr="sam"/>
          <p:cNvPicPr>
            <a:picLocks noChangeAspect="1" noChangeArrowheads="1"/>
          </p:cNvPicPr>
          <p:nvPr/>
        </p:nvPicPr>
        <p:blipFill>
          <a:blip r:embed="rId3" cstate="print"/>
          <a:srcRect/>
          <a:stretch>
            <a:fillRect/>
          </a:stretch>
        </p:blipFill>
        <p:spPr bwMode="auto">
          <a:xfrm>
            <a:off x="1676400" y="4343400"/>
            <a:ext cx="7086600" cy="2190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extLst>
        </p:spPr>
      </p:pic>
      <p:sp>
        <p:nvSpPr>
          <p:cNvPr id="17413" name="7 Rectángulo"/>
          <p:cNvSpPr>
            <a:spLocks noChangeArrowheads="1"/>
          </p:cNvSpPr>
          <p:nvPr/>
        </p:nvSpPr>
        <p:spPr bwMode="auto">
          <a:xfrm>
            <a:off x="533400" y="1752600"/>
            <a:ext cx="8077200" cy="2382838"/>
          </a:xfrm>
          <a:prstGeom prst="rect">
            <a:avLst/>
          </a:prstGeom>
          <a:noFill/>
          <a:ln w="9525">
            <a:noFill/>
            <a:miter lim="800000"/>
            <a:headEnd/>
            <a:tailEnd/>
          </a:ln>
        </p:spPr>
        <p:txBody>
          <a:bodyPr>
            <a:spAutoFit/>
          </a:bodyPr>
          <a:lstStyle/>
          <a:p>
            <a:r>
              <a:rPr lang="en-GB" b="0">
                <a:solidFill>
                  <a:schemeClr val="tx1"/>
                </a:solidFill>
              </a:rPr>
              <a:t>SAM is a plain-textual format of the alignments (in a flavour that is similar but different to GFF or BED). It is luckily extensible.</a:t>
            </a:r>
          </a:p>
          <a:p>
            <a:endParaRPr lang="en-GB" b="0">
              <a:solidFill>
                <a:schemeClr val="tx1"/>
              </a:solidFill>
            </a:endParaRPr>
          </a:p>
          <a:p>
            <a:r>
              <a:rPr lang="en-GB" b="0">
                <a:solidFill>
                  <a:schemeClr val="tx1"/>
                </a:solidFill>
              </a:rPr>
              <a:t>BAM is a dedicated binary format including the compressed SAM. It enables fast access to data without having to “unzip” the whole file.</a:t>
            </a:r>
          </a:p>
          <a:p>
            <a:endParaRPr lang="en-GB" b="0">
              <a:solidFill>
                <a:schemeClr val="tx1"/>
              </a:solidFill>
            </a:endParaRPr>
          </a:p>
          <a:p>
            <a:r>
              <a:rPr lang="en-GB" b="0">
                <a:solidFill>
                  <a:schemeClr val="tx1"/>
                </a:solidFill>
              </a:rPr>
              <a:t>For the typically large data, BAM is currently the most recommended and most “standard” format.</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304800"/>
            <a:ext cx="7024688" cy="1143000"/>
          </a:xfrm>
        </p:spPr>
        <p:txBody>
          <a:bodyPr rtlCol="0">
            <a:normAutofit fontScale="90000"/>
          </a:bodyPr>
          <a:lstStyle/>
          <a:p>
            <a:pPr fontAlgn="auto">
              <a:spcAft>
                <a:spcPts val="0"/>
              </a:spcAft>
              <a:defRPr/>
            </a:pPr>
            <a:r>
              <a:rPr lang="en-US" smtClean="0"/>
              <a:t>Sequencers &amp; Sequence Assembly Packages</a:t>
            </a:r>
          </a:p>
        </p:txBody>
      </p:sp>
      <p:pic>
        <p:nvPicPr>
          <p:cNvPr id="71683" name="Picture 3"/>
          <p:cNvPicPr>
            <a:picLocks noChangeAspect="1" noChangeArrowheads="1"/>
          </p:cNvPicPr>
          <p:nvPr/>
        </p:nvPicPr>
        <p:blipFill>
          <a:blip r:embed="rId2" cstate="print"/>
          <a:srcRect/>
          <a:stretch>
            <a:fillRect/>
          </a:stretch>
        </p:blipFill>
        <p:spPr bwMode="auto">
          <a:xfrm>
            <a:off x="1219200" y="1752600"/>
            <a:ext cx="5438775" cy="456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gff"/>
          <p:cNvPicPr>
            <a:picLocks noChangeAspect="1" noChangeArrowheads="1"/>
          </p:cNvPicPr>
          <p:nvPr/>
        </p:nvPicPr>
        <p:blipFill>
          <a:blip r:embed="rId3" cstate="print"/>
          <a:srcRect/>
          <a:stretch>
            <a:fillRect/>
          </a:stretch>
        </p:blipFill>
        <p:spPr bwMode="auto">
          <a:xfrm>
            <a:off x="685800" y="3581400"/>
            <a:ext cx="7915275"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extLst>
        </p:spPr>
      </p:pic>
      <p:sp>
        <p:nvSpPr>
          <p:cNvPr id="12291" name="Rectangle 2"/>
          <p:cNvSpPr>
            <a:spLocks noGrp="1"/>
          </p:cNvSpPr>
          <p:nvPr>
            <p:ph type="title"/>
          </p:nvPr>
        </p:nvSpPr>
        <p:spPr>
          <a:xfrm>
            <a:off x="466725" y="152400"/>
            <a:ext cx="8991600" cy="1144588"/>
          </a:xfrm>
        </p:spPr>
        <p:txBody>
          <a:bodyPr rtlCol="0">
            <a:normAutofit fontScale="90000"/>
          </a:bodyPr>
          <a:lstStyle/>
          <a:p>
            <a:pPr fontAlgn="auto">
              <a:spcAft>
                <a:spcPts val="0"/>
              </a:spcAft>
              <a:defRPr/>
            </a:pPr>
            <a:r>
              <a:rPr lang="en-GB" b="1" dirty="0" smtClean="0">
                <a:solidFill>
                  <a:schemeClr val="accent2">
                    <a:lumMod val="75000"/>
                  </a:schemeClr>
                </a:solidFill>
              </a:rPr>
              <a:t>Formats for Genome/Gene annotation</a:t>
            </a:r>
          </a:p>
        </p:txBody>
      </p:sp>
      <p:sp>
        <p:nvSpPr>
          <p:cNvPr id="19460" name="Rectangle 3"/>
          <p:cNvSpPr>
            <a:spLocks/>
          </p:cNvSpPr>
          <p:nvPr/>
        </p:nvSpPr>
        <p:spPr bwMode="auto">
          <a:xfrm>
            <a:off x="304800" y="1066800"/>
            <a:ext cx="2057400" cy="2332038"/>
          </a:xfrm>
          <a:prstGeom prst="rect">
            <a:avLst/>
          </a:prstGeom>
          <a:noFill/>
          <a:ln w="9525">
            <a:noFill/>
            <a:miter lim="800000"/>
            <a:headEnd/>
            <a:tailEnd/>
          </a:ln>
        </p:spPr>
        <p:txBody>
          <a:bodyPr>
            <a:spAutoFit/>
          </a:bodyPr>
          <a:lstStyle/>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p:txBody>
      </p:sp>
      <p:sp>
        <p:nvSpPr>
          <p:cNvPr id="19461" name="Rectangle 4"/>
          <p:cNvSpPr>
            <a:spLocks/>
          </p:cNvSpPr>
          <p:nvPr/>
        </p:nvSpPr>
        <p:spPr bwMode="auto">
          <a:xfrm>
            <a:off x="466725" y="1447800"/>
            <a:ext cx="8372475" cy="1749425"/>
          </a:xfrm>
          <a:prstGeom prst="rect">
            <a:avLst/>
          </a:prstGeom>
          <a:noFill/>
          <a:ln w="9525">
            <a:noFill/>
            <a:miter lim="800000"/>
            <a:headEnd/>
            <a:tailEnd/>
          </a:ln>
        </p:spPr>
        <p:txBody>
          <a:bodyPr>
            <a:spAutoFit/>
          </a:bodyPr>
          <a:lstStyle/>
          <a:p>
            <a:pPr marL="342900" indent="-342900" eaLnBrk="0" hangingPunct="0"/>
            <a:r>
              <a:rPr lang="en-GB" sz="3600">
                <a:solidFill>
                  <a:srgbClr val="4D4D4D"/>
                </a:solidFill>
                <a:latin typeface="Calibri" pitchFamily="34" charset="0"/>
              </a:rPr>
              <a:t>BED format		</a:t>
            </a:r>
            <a:r>
              <a:rPr lang="en-GB" sz="2400">
                <a:latin typeface="Calibri" pitchFamily="34" charset="0"/>
              </a:rPr>
              <a:t>(genome-browser tracks)</a:t>
            </a:r>
          </a:p>
          <a:p>
            <a:pPr marL="342900" indent="-342900" eaLnBrk="0" hangingPunct="0"/>
            <a:r>
              <a:rPr lang="en-GB" sz="3600">
                <a:solidFill>
                  <a:srgbClr val="4D4D4D"/>
                </a:solidFill>
                <a:latin typeface="Calibri" pitchFamily="34" charset="0"/>
              </a:rPr>
              <a:t>GFF format		</a:t>
            </a:r>
            <a:r>
              <a:rPr lang="en-GB" sz="2400">
                <a:latin typeface="Calibri" pitchFamily="34" charset="0"/>
              </a:rPr>
              <a:t>(gene/genome features)</a:t>
            </a:r>
          </a:p>
          <a:p>
            <a:pPr marL="342900" indent="-342900" eaLnBrk="0" hangingPunct="0">
              <a:spcBef>
                <a:spcPct val="20000"/>
              </a:spcBef>
            </a:pPr>
            <a:r>
              <a:rPr lang="en-GB" sz="3600">
                <a:solidFill>
                  <a:srgbClr val="4D4D4D"/>
                </a:solidFill>
                <a:latin typeface="Calibri" pitchFamily="34" charset="0"/>
              </a:rPr>
              <a:t>BioXSD</a:t>
            </a:r>
            <a:r>
              <a:rPr lang="en-GB" sz="2400">
                <a:solidFill>
                  <a:srgbClr val="4D4D4D"/>
                </a:solidFill>
                <a:latin typeface="Calibri" pitchFamily="34" charset="0"/>
              </a:rPr>
              <a:t>  (XML) </a:t>
            </a:r>
            <a:r>
              <a:rPr lang="en-GB" sz="3600">
                <a:solidFill>
                  <a:srgbClr val="4D4D4D"/>
                </a:solidFill>
                <a:latin typeface="Calibri" pitchFamily="34" charset="0"/>
              </a:rPr>
              <a:t>	</a:t>
            </a:r>
            <a:r>
              <a:rPr lang="en-GB" sz="2400">
                <a:latin typeface="Calibri" pitchFamily="34" charset="0"/>
              </a:rPr>
              <a:t>(any annotation; under development)</a:t>
            </a:r>
            <a:endParaRPr lang="en-GB" sz="2800">
              <a:solidFill>
                <a:srgbClr val="4D4D4D"/>
              </a:solidFill>
              <a:latin typeface="Calibri" pitchFamily="34"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288925" y="60325"/>
            <a:ext cx="184150" cy="396875"/>
          </a:xfrm>
          <a:prstGeom prst="rect">
            <a:avLst/>
          </a:prstGeom>
          <a:noFill/>
          <a:ln w="9525">
            <a:noFill/>
            <a:miter lim="800000"/>
            <a:headEnd/>
            <a:tailEnd/>
          </a:ln>
        </p:spPr>
        <p:txBody>
          <a:bodyPr wrap="none">
            <a:spAutoFit/>
          </a:bodyPr>
          <a:lstStyle/>
          <a:p>
            <a:pPr eaLnBrk="0" hangingPunct="0"/>
            <a:endParaRPr lang="es-ES_tradnl">
              <a:latin typeface="Calibri" pitchFamily="34" charset="0"/>
            </a:endParaRPr>
          </a:p>
        </p:txBody>
      </p:sp>
      <p:sp>
        <p:nvSpPr>
          <p:cNvPr id="20483" name="Text Box 5"/>
          <p:cNvSpPr txBox="1">
            <a:spLocks noChangeArrowheads="1"/>
          </p:cNvSpPr>
          <p:nvPr/>
        </p:nvSpPr>
        <p:spPr bwMode="auto">
          <a:xfrm>
            <a:off x="466725" y="563563"/>
            <a:ext cx="8997950" cy="503237"/>
          </a:xfrm>
          <a:prstGeom prst="rect">
            <a:avLst/>
          </a:prstGeom>
          <a:noFill/>
          <a:ln w="9525">
            <a:noFill/>
            <a:miter lim="800000"/>
            <a:headEnd/>
            <a:tailEnd/>
          </a:ln>
        </p:spPr>
        <p:txBody>
          <a:bodyPr>
            <a:spAutoFit/>
          </a:bodyPr>
          <a:lstStyle/>
          <a:p>
            <a:endParaRPr lang="es-ES" sz="2700">
              <a:solidFill>
                <a:srgbClr val="66CCFF"/>
              </a:solidFill>
              <a:latin typeface="Verdana" pitchFamily="34" charset="0"/>
              <a:ea typeface="MS Gothic" pitchFamily="49" charset="-128"/>
            </a:endParaRPr>
          </a:p>
        </p:txBody>
      </p:sp>
      <p:sp>
        <p:nvSpPr>
          <p:cNvPr id="23556" name="Rectangle 4"/>
          <p:cNvSpPr>
            <a:spLocks/>
          </p:cNvSpPr>
          <p:nvPr/>
        </p:nvSpPr>
        <p:spPr bwMode="auto">
          <a:xfrm>
            <a:off x="549275" y="1981200"/>
            <a:ext cx="8915400" cy="2994025"/>
          </a:xfrm>
          <a:prstGeom prst="rect">
            <a:avLst/>
          </a:prstGeom>
          <a:noFill/>
          <a:ln w="9525">
            <a:noFill/>
            <a:miter lim="800000"/>
            <a:headEnd/>
            <a:tailEnd/>
          </a:ln>
        </p:spPr>
        <p:txBody>
          <a:bodyPr>
            <a:spAutoFit/>
          </a:bodyPr>
          <a:lstStyle/>
          <a:p>
            <a:pPr marL="342900" indent="-342900" eaLnBrk="0" hangingPunct="0">
              <a:spcBef>
                <a:spcPct val="20000"/>
              </a:spcBef>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base-call data,  “standard” FASTQ  (Sanger, </a:t>
            </a:r>
            <a:r>
              <a:rPr lang="en-GB" sz="2300" dirty="0" err="1">
                <a:solidFill>
                  <a:schemeClr val="tx2"/>
                </a:solidFill>
                <a:latin typeface="Calibri" pitchFamily="34" charset="0"/>
              </a:rPr>
              <a:t>Phred</a:t>
            </a:r>
            <a:r>
              <a:rPr lang="en-GB" sz="2300" dirty="0">
                <a:solidFill>
                  <a:schemeClr val="tx2"/>
                </a:solidFill>
                <a:latin typeface="Calibri" pitchFamily="34" charset="0"/>
              </a:rPr>
              <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read alignments, SAM/BAM/MAQ format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annotation results (e.g. GFF or BED format)</a:t>
            </a:r>
          </a:p>
          <a:p>
            <a:pPr marL="342900" indent="-342900" eaLnBrk="0" hangingPunct="0">
              <a:spcBef>
                <a:spcPct val="20000"/>
              </a:spcBef>
              <a:buFontTx/>
              <a:buChar char="•"/>
              <a:defRPr/>
            </a:pPr>
            <a:endParaRPr lang="en-GB" sz="2300" dirty="0">
              <a:solidFill>
                <a:schemeClr val="tx2"/>
              </a:solidFill>
              <a:latin typeface="Calibri" pitchFamily="34" charset="0"/>
            </a:endParaRPr>
          </a:p>
        </p:txBody>
      </p:sp>
      <p:sp>
        <p:nvSpPr>
          <p:cNvPr id="18437" name="Title 1"/>
          <p:cNvSpPr>
            <a:spLocks noGrp="1"/>
          </p:cNvSpPr>
          <p:nvPr>
            <p:ph type="title"/>
          </p:nvPr>
        </p:nvSpPr>
        <p:spPr>
          <a:xfrm>
            <a:off x="381000" y="990600"/>
            <a:ext cx="9078913" cy="606425"/>
          </a:xfrm>
        </p:spPr>
        <p:txBody>
          <a:bodyPr rtlCol="0">
            <a:normAutofit fontScale="90000"/>
          </a:bodyPr>
          <a:lstStyle/>
          <a:p>
            <a:pPr fontAlgn="auto">
              <a:spcAft>
                <a:spcPts val="0"/>
              </a:spcAft>
              <a:defRPr/>
            </a:pPr>
            <a:r>
              <a:rPr lang="en-US" sz="3600" smtClean="0"/>
              <a:t>Points to remember on Data Formats</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762000" y="838200"/>
            <a:ext cx="7416800" cy="1143000"/>
          </a:xfrm>
          <a:prstGeom prst="rect">
            <a:avLst/>
          </a:prstGeom>
          <a:noFill/>
          <a:ln w="9525">
            <a:noFill/>
            <a:miter lim="800000"/>
            <a:headEnd/>
            <a:tailEnd/>
          </a:ln>
        </p:spPr>
        <p:txBody>
          <a:bodyPr lIns="91430" tIns="45715" rIns="91430" bIns="45715"/>
          <a:lstStyle/>
          <a:p>
            <a:pPr algn="ctr">
              <a:defRPr/>
            </a:pPr>
            <a:r>
              <a:rPr lang="en-US" sz="2900" dirty="0">
                <a:solidFill>
                  <a:schemeClr val="tx1"/>
                </a:solidFill>
                <a:latin typeface="+mn-lt"/>
              </a:rPr>
              <a:t>All platforms have errors</a:t>
            </a:r>
          </a:p>
        </p:txBody>
      </p:sp>
      <p:pic>
        <p:nvPicPr>
          <p:cNvPr id="21507" name="Picture 2" descr="http://www.exeter.ac.uk/media/universityofexeter/webteam/shared/righthandimages218px/research/sequencer.jpg"/>
          <p:cNvPicPr>
            <a:picLocks noChangeAspect="1" noChangeArrowheads="1"/>
          </p:cNvPicPr>
          <p:nvPr/>
        </p:nvPicPr>
        <p:blipFill>
          <a:blip r:embed="rId2" cstate="print"/>
          <a:srcRect/>
          <a:stretch>
            <a:fillRect/>
          </a:stretch>
        </p:blipFill>
        <p:spPr bwMode="auto">
          <a:xfrm>
            <a:off x="971550" y="1989138"/>
            <a:ext cx="1573213" cy="1082675"/>
          </a:xfrm>
          <a:prstGeom prst="rect">
            <a:avLst/>
          </a:prstGeom>
          <a:noFill/>
          <a:ln w="9525">
            <a:noFill/>
            <a:miter lim="800000"/>
            <a:headEnd/>
            <a:tailEnd/>
          </a:ln>
        </p:spPr>
      </p:pic>
      <p:pic>
        <p:nvPicPr>
          <p:cNvPr id="21508" name="Picture 2" descr="The Genome Sequencer FLX System"/>
          <p:cNvPicPr>
            <a:picLocks noChangeAspect="1" noChangeArrowheads="1"/>
          </p:cNvPicPr>
          <p:nvPr/>
        </p:nvPicPr>
        <p:blipFill>
          <a:blip r:embed="rId3" cstate="print"/>
          <a:srcRect/>
          <a:stretch>
            <a:fillRect/>
          </a:stretch>
        </p:blipFill>
        <p:spPr bwMode="auto">
          <a:xfrm>
            <a:off x="5219700" y="2205038"/>
            <a:ext cx="792163" cy="839787"/>
          </a:xfrm>
          <a:prstGeom prst="rect">
            <a:avLst/>
          </a:prstGeom>
          <a:noFill/>
          <a:ln w="9525">
            <a:noFill/>
            <a:miter lim="800000"/>
            <a:headEnd/>
            <a:tailEnd/>
          </a:ln>
        </p:spPr>
      </p:pic>
      <p:pic>
        <p:nvPicPr>
          <p:cNvPr id="21509" name="Picture 4" descr="https://products.appliedbiosystems.com/ab/en/US/htdocs/productMgr/images/SOLiD_small.jpg"/>
          <p:cNvPicPr>
            <a:picLocks noChangeAspect="1" noChangeArrowheads="1"/>
          </p:cNvPicPr>
          <p:nvPr/>
        </p:nvPicPr>
        <p:blipFill>
          <a:blip r:embed="rId4" cstate="print"/>
          <a:srcRect/>
          <a:stretch>
            <a:fillRect/>
          </a:stretch>
        </p:blipFill>
        <p:spPr bwMode="auto">
          <a:xfrm>
            <a:off x="2916238" y="2060575"/>
            <a:ext cx="1655762" cy="1065213"/>
          </a:xfrm>
          <a:prstGeom prst="rect">
            <a:avLst/>
          </a:prstGeom>
          <a:noFill/>
          <a:ln w="9525">
            <a:noFill/>
            <a:miter lim="800000"/>
            <a:headEnd/>
            <a:tailEnd/>
          </a:ln>
        </p:spPr>
      </p:pic>
      <p:pic>
        <p:nvPicPr>
          <p:cNvPr id="21510" name="Picture 5" descr="http://www.iontorrent.com/lib/images/products/pgm_images.jpg"/>
          <p:cNvPicPr>
            <a:picLocks noChangeAspect="1" noChangeArrowheads="1"/>
          </p:cNvPicPr>
          <p:nvPr/>
        </p:nvPicPr>
        <p:blipFill>
          <a:blip r:embed="rId5" cstate="print"/>
          <a:srcRect/>
          <a:stretch>
            <a:fillRect/>
          </a:stretch>
        </p:blipFill>
        <p:spPr bwMode="auto">
          <a:xfrm>
            <a:off x="6948488" y="2349500"/>
            <a:ext cx="1216025" cy="719138"/>
          </a:xfrm>
          <a:prstGeom prst="rect">
            <a:avLst/>
          </a:prstGeom>
          <a:noFill/>
          <a:ln w="9525">
            <a:noFill/>
            <a:miter lim="800000"/>
            <a:headEnd/>
            <a:tailEnd/>
          </a:ln>
        </p:spPr>
      </p:pic>
      <p:cxnSp>
        <p:nvCxnSpPr>
          <p:cNvPr id="9" name="Straight Arrow Connector 8"/>
          <p:cNvCxnSpPr>
            <a:cxnSpLocks noChangeShapeType="1"/>
          </p:cNvCxnSpPr>
          <p:nvPr/>
        </p:nvCxnSpPr>
        <p:spPr bwMode="auto">
          <a:xfrm>
            <a:off x="1763713" y="3644900"/>
            <a:ext cx="1223962" cy="863600"/>
          </a:xfrm>
          <a:prstGeom prst="straightConnector1">
            <a:avLst/>
          </a:prstGeom>
          <a:noFill/>
          <a:ln w="9525" algn="ctr">
            <a:solidFill>
              <a:schemeClr val="tx1"/>
            </a:solidFill>
            <a:round/>
            <a:headEnd/>
            <a:tailEnd type="arrow" w="med" len="med"/>
          </a:ln>
        </p:spPr>
      </p:cxnSp>
      <p:cxnSp>
        <p:nvCxnSpPr>
          <p:cNvPr id="12" name="Straight Arrow Connector 11"/>
          <p:cNvCxnSpPr>
            <a:cxnSpLocks noChangeShapeType="1"/>
          </p:cNvCxnSpPr>
          <p:nvPr/>
        </p:nvCxnSpPr>
        <p:spPr bwMode="auto">
          <a:xfrm rot="16200000" flipH="1">
            <a:off x="3348038" y="3860800"/>
            <a:ext cx="935037" cy="360363"/>
          </a:xfrm>
          <a:prstGeom prst="straightConnector1">
            <a:avLst/>
          </a:prstGeom>
          <a:noFill/>
          <a:ln w="9525" algn="ctr">
            <a:solidFill>
              <a:schemeClr val="tx1"/>
            </a:solidFill>
            <a:round/>
            <a:headEnd/>
            <a:tailEnd type="arrow" w="med" len="med"/>
          </a:ln>
        </p:spPr>
      </p:cxnSp>
      <p:sp>
        <p:nvSpPr>
          <p:cNvPr id="21513" name="TextBox 13"/>
          <p:cNvSpPr txBox="1">
            <a:spLocks noChangeArrowheads="1"/>
          </p:cNvSpPr>
          <p:nvPr/>
        </p:nvSpPr>
        <p:spPr bwMode="auto">
          <a:xfrm>
            <a:off x="468313" y="3213100"/>
            <a:ext cx="2628900" cy="320675"/>
          </a:xfrm>
          <a:prstGeom prst="rect">
            <a:avLst/>
          </a:prstGeom>
          <a:noFill/>
          <a:ln w="9525">
            <a:noFill/>
            <a:miter lim="800000"/>
            <a:headEnd/>
            <a:tailEnd/>
          </a:ln>
        </p:spPr>
        <p:txBody>
          <a:bodyPr lIns="91430" tIns="45715" rIns="91430" bIns="45715">
            <a:spAutoFit/>
          </a:bodyPr>
          <a:lstStyle/>
          <a:p>
            <a:pPr algn="ctr" eaLnBrk="0"/>
            <a:r>
              <a:rPr lang="en-GB" sz="1600">
                <a:solidFill>
                  <a:schemeClr val="tx1"/>
                </a:solidFill>
              </a:rPr>
              <a:t>Illumina</a:t>
            </a:r>
          </a:p>
        </p:txBody>
      </p:sp>
      <p:sp>
        <p:nvSpPr>
          <p:cNvPr id="21514" name="TextBox 14"/>
          <p:cNvSpPr txBox="1">
            <a:spLocks noChangeArrowheads="1"/>
          </p:cNvSpPr>
          <p:nvPr/>
        </p:nvSpPr>
        <p:spPr bwMode="auto">
          <a:xfrm>
            <a:off x="2411413" y="3213100"/>
            <a:ext cx="2628900" cy="320675"/>
          </a:xfrm>
          <a:prstGeom prst="rect">
            <a:avLst/>
          </a:prstGeom>
          <a:noFill/>
          <a:ln w="9525">
            <a:noFill/>
            <a:miter lim="800000"/>
            <a:headEnd/>
            <a:tailEnd/>
          </a:ln>
        </p:spPr>
        <p:txBody>
          <a:bodyPr lIns="91430" tIns="45715" rIns="91430" bIns="45715">
            <a:spAutoFit/>
          </a:bodyPr>
          <a:lstStyle/>
          <a:p>
            <a:pPr algn="ctr" eaLnBrk="0"/>
            <a:r>
              <a:rPr lang="en-GB" sz="1600">
                <a:solidFill>
                  <a:schemeClr val="tx1"/>
                </a:solidFill>
              </a:rPr>
              <a:t>SoLID/ABI-Life</a:t>
            </a:r>
          </a:p>
        </p:txBody>
      </p:sp>
      <p:sp>
        <p:nvSpPr>
          <p:cNvPr id="21515" name="TextBox 15"/>
          <p:cNvSpPr txBox="1">
            <a:spLocks noChangeArrowheads="1"/>
          </p:cNvSpPr>
          <p:nvPr/>
        </p:nvSpPr>
        <p:spPr bwMode="auto">
          <a:xfrm>
            <a:off x="4500563" y="3213100"/>
            <a:ext cx="2628900" cy="320675"/>
          </a:xfrm>
          <a:prstGeom prst="rect">
            <a:avLst/>
          </a:prstGeom>
          <a:noFill/>
          <a:ln w="9525">
            <a:noFill/>
            <a:miter lim="800000"/>
            <a:headEnd/>
            <a:tailEnd/>
          </a:ln>
        </p:spPr>
        <p:txBody>
          <a:bodyPr lIns="91430" tIns="45715" rIns="91430" bIns="45715">
            <a:spAutoFit/>
          </a:bodyPr>
          <a:lstStyle/>
          <a:p>
            <a:pPr algn="ctr" eaLnBrk="0"/>
            <a:r>
              <a:rPr lang="en-GB" sz="1600">
                <a:solidFill>
                  <a:schemeClr val="tx1"/>
                </a:solidFill>
              </a:rPr>
              <a:t>Roche 454</a:t>
            </a:r>
          </a:p>
        </p:txBody>
      </p:sp>
      <p:cxnSp>
        <p:nvCxnSpPr>
          <p:cNvPr id="17" name="Straight Arrow Connector 16"/>
          <p:cNvCxnSpPr>
            <a:cxnSpLocks noChangeShapeType="1"/>
          </p:cNvCxnSpPr>
          <p:nvPr/>
        </p:nvCxnSpPr>
        <p:spPr bwMode="auto">
          <a:xfrm rot="5400000">
            <a:off x="4968081" y="3825082"/>
            <a:ext cx="935037" cy="431800"/>
          </a:xfrm>
          <a:prstGeom prst="straightConnector1">
            <a:avLst/>
          </a:prstGeom>
          <a:noFill/>
          <a:ln w="9525" algn="ctr">
            <a:solidFill>
              <a:schemeClr val="tx1"/>
            </a:solidFill>
            <a:round/>
            <a:headEnd/>
            <a:tailEnd type="arrow" w="med" len="med"/>
          </a:ln>
        </p:spPr>
      </p:cxnSp>
      <p:cxnSp>
        <p:nvCxnSpPr>
          <p:cNvPr id="19" name="Straight Arrow Connector 18"/>
          <p:cNvCxnSpPr>
            <a:cxnSpLocks noChangeShapeType="1"/>
          </p:cNvCxnSpPr>
          <p:nvPr/>
        </p:nvCxnSpPr>
        <p:spPr bwMode="auto">
          <a:xfrm rot="10800000" flipV="1">
            <a:off x="6084888" y="3644900"/>
            <a:ext cx="1366837" cy="936625"/>
          </a:xfrm>
          <a:prstGeom prst="straightConnector1">
            <a:avLst/>
          </a:prstGeom>
          <a:noFill/>
          <a:ln w="9525" algn="ctr">
            <a:solidFill>
              <a:schemeClr val="tx1"/>
            </a:solidFill>
            <a:round/>
            <a:headEnd/>
            <a:tailEnd type="arrow" w="med" len="med"/>
          </a:ln>
        </p:spPr>
      </p:cxnSp>
      <p:sp>
        <p:nvSpPr>
          <p:cNvPr id="21518" name="TextBox 20"/>
          <p:cNvSpPr txBox="1">
            <a:spLocks noChangeArrowheads="1"/>
          </p:cNvSpPr>
          <p:nvPr/>
        </p:nvSpPr>
        <p:spPr bwMode="auto">
          <a:xfrm>
            <a:off x="6300788" y="3213100"/>
            <a:ext cx="2628900" cy="320675"/>
          </a:xfrm>
          <a:prstGeom prst="rect">
            <a:avLst/>
          </a:prstGeom>
          <a:noFill/>
          <a:ln w="9525">
            <a:noFill/>
            <a:miter lim="800000"/>
            <a:headEnd/>
            <a:tailEnd/>
          </a:ln>
        </p:spPr>
        <p:txBody>
          <a:bodyPr lIns="91430" tIns="45715" rIns="91430" bIns="45715">
            <a:spAutoFit/>
          </a:bodyPr>
          <a:lstStyle/>
          <a:p>
            <a:pPr algn="ctr" eaLnBrk="0"/>
            <a:r>
              <a:rPr lang="en-GB" sz="1600">
                <a:solidFill>
                  <a:schemeClr val="tx1"/>
                </a:solidFill>
              </a:rPr>
              <a:t>Ion Torrent</a:t>
            </a:r>
          </a:p>
        </p:txBody>
      </p:sp>
      <p:sp>
        <p:nvSpPr>
          <p:cNvPr id="18448" name="TextBox 39"/>
          <p:cNvSpPr txBox="1">
            <a:spLocks noChangeArrowheads="1"/>
          </p:cNvSpPr>
          <p:nvPr/>
        </p:nvSpPr>
        <p:spPr bwMode="auto">
          <a:xfrm>
            <a:off x="1044575" y="4652963"/>
            <a:ext cx="6983413" cy="1524000"/>
          </a:xfrm>
          <a:prstGeom prst="rect">
            <a:avLst/>
          </a:prstGeom>
          <a:noFill/>
          <a:ln w="9525">
            <a:noFill/>
            <a:miter lim="800000"/>
            <a:headEnd/>
            <a:tailEnd/>
          </a:ln>
        </p:spPr>
        <p:txBody>
          <a:bodyPr lIns="91430" tIns="45715" rIns="91430" bIns="45715">
            <a:spAutoFit/>
          </a:bodyPr>
          <a:lstStyle/>
          <a:p>
            <a:pPr marL="456487" indent="-456487" eaLnBrk="0">
              <a:buFont typeface="Times" pitchFamily="18" charset="0"/>
              <a:buAutoNum type="arabicPeriod"/>
              <a:defRPr/>
            </a:pPr>
            <a:r>
              <a:rPr lang="en-GB" dirty="0">
                <a:solidFill>
                  <a:schemeClr val="tx1"/>
                </a:solidFill>
                <a:latin typeface="+mj-lt"/>
                <a:cs typeface="Arial" charset="0"/>
              </a:rPr>
              <a:t>Removal of low quality bases/ Low complexity regions</a:t>
            </a:r>
          </a:p>
          <a:p>
            <a:pPr marL="456487" indent="-456487" eaLnBrk="0">
              <a:buFont typeface="Times" pitchFamily="18" charset="0"/>
              <a:buAutoNum type="arabicPeriod"/>
              <a:defRPr/>
            </a:pPr>
            <a:r>
              <a:rPr lang="en-GB" dirty="0">
                <a:solidFill>
                  <a:schemeClr val="tx1"/>
                </a:solidFill>
                <a:latin typeface="+mj-lt"/>
                <a:cs typeface="Arial" charset="0"/>
              </a:rPr>
              <a:t>Removal of adaptor sequences</a:t>
            </a:r>
          </a:p>
          <a:p>
            <a:pPr marL="456487" indent="-456487" eaLnBrk="0">
              <a:buFont typeface="Times" pitchFamily="18" charset="0"/>
              <a:buAutoNum type="arabicPeriod"/>
              <a:defRPr/>
            </a:pPr>
            <a:r>
              <a:rPr lang="en-US" dirty="0" err="1">
                <a:solidFill>
                  <a:schemeClr val="tx1"/>
                </a:solidFill>
                <a:latin typeface="+mj-lt"/>
              </a:rPr>
              <a:t>Homopolymer</a:t>
            </a:r>
            <a:r>
              <a:rPr lang="en-US" dirty="0">
                <a:solidFill>
                  <a:schemeClr val="tx1"/>
                </a:solidFill>
                <a:latin typeface="+mj-lt"/>
              </a:rPr>
              <a:t>-associated base call errors (3 or more identical DNA bases) causes higher number of (artificial) </a:t>
            </a:r>
            <a:r>
              <a:rPr lang="en-US" dirty="0" err="1">
                <a:solidFill>
                  <a:schemeClr val="tx1"/>
                </a:solidFill>
                <a:latin typeface="+mj-lt"/>
              </a:rPr>
              <a:t>frameshifts</a:t>
            </a:r>
            <a:r>
              <a:rPr lang="en-US" dirty="0">
                <a:solidFill>
                  <a:schemeClr val="tx1"/>
                </a:solidFill>
                <a:latin typeface="+mj-lt"/>
              </a:rPr>
              <a:t> </a:t>
            </a:r>
            <a:endParaRPr lang="en-GB" dirty="0">
              <a:solidFill>
                <a:schemeClr val="tx1"/>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448"/>
                                        </p:tgtEl>
                                        <p:attrNameLst>
                                          <p:attrName>style.visibility</p:attrName>
                                        </p:attrNameLst>
                                      </p:cBhvr>
                                      <p:to>
                                        <p:strVal val="visible"/>
                                      </p:to>
                                    </p:set>
                                    <p:animEffect transition="in" filter="dissolve">
                                      <p:cBhvr>
                                        <p:cTn id="17" dur="500"/>
                                        <p:tgtEl>
                                          <p:spTgt spid="1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762000" y="685800"/>
            <a:ext cx="7416800" cy="1143000"/>
          </a:xfrm>
          <a:prstGeom prst="rect">
            <a:avLst/>
          </a:prstGeom>
          <a:noFill/>
          <a:ln w="9525">
            <a:noFill/>
            <a:miter lim="800000"/>
            <a:headEnd/>
            <a:tailEnd/>
          </a:ln>
        </p:spPr>
        <p:txBody>
          <a:bodyPr lIns="91430" tIns="45715" rIns="91430" bIns="45715"/>
          <a:lstStyle/>
          <a:p>
            <a:pPr algn="ctr">
              <a:defRPr/>
            </a:pPr>
            <a:r>
              <a:rPr lang="en-US" sz="2900" dirty="0" err="1">
                <a:solidFill>
                  <a:schemeClr val="tx1"/>
                </a:solidFill>
                <a:latin typeface="+mn-lt"/>
              </a:rPr>
              <a:t>Illumina</a:t>
            </a:r>
            <a:r>
              <a:rPr lang="en-US" sz="2900" dirty="0">
                <a:solidFill>
                  <a:schemeClr val="tx1"/>
                </a:solidFill>
                <a:latin typeface="+mn-lt"/>
              </a:rPr>
              <a:t> </a:t>
            </a:r>
            <a:r>
              <a:rPr lang="en-US" sz="2900" dirty="0" err="1">
                <a:solidFill>
                  <a:schemeClr val="tx1"/>
                </a:solidFill>
                <a:latin typeface="+mn-lt"/>
              </a:rPr>
              <a:t>artefacts</a:t>
            </a:r>
            <a:endParaRPr lang="en-US" sz="2900" dirty="0">
              <a:solidFill>
                <a:schemeClr val="tx1"/>
              </a:solidFill>
              <a:latin typeface="+mn-lt"/>
            </a:endParaRPr>
          </a:p>
        </p:txBody>
      </p:sp>
      <p:sp>
        <p:nvSpPr>
          <p:cNvPr id="6" name="TextBox 5"/>
          <p:cNvSpPr txBox="1"/>
          <p:nvPr/>
        </p:nvSpPr>
        <p:spPr>
          <a:xfrm>
            <a:off x="990600" y="2057400"/>
            <a:ext cx="7632700" cy="2954338"/>
          </a:xfrm>
          <a:prstGeom prst="rect">
            <a:avLst/>
          </a:prstGeom>
          <a:solidFill>
            <a:schemeClr val="bg1"/>
          </a:solidFill>
        </p:spPr>
        <p:txBody>
          <a:bodyPr lIns="91430" tIns="45715" rIns="91430" bIns="45715">
            <a:spAutoFit/>
          </a:bodyPr>
          <a:lstStyle/>
          <a:p>
            <a:pPr marL="457153" indent="-457153" eaLnBrk="0">
              <a:buFont typeface="Wingdings" pitchFamily="2" charset="2"/>
              <a:buChar char="q"/>
              <a:defRPr/>
            </a:pPr>
            <a:r>
              <a:rPr lang="en-GB" sz="2500" dirty="0">
                <a:solidFill>
                  <a:schemeClr val="tx1"/>
                </a:solidFill>
                <a:latin typeface="+mn-lt"/>
                <a:cs typeface="Arial" pitchFamily="34" charset="0"/>
              </a:rPr>
              <a:t>under represented </a:t>
            </a:r>
            <a:r>
              <a:rPr lang="en-GB" sz="2500" dirty="0">
                <a:solidFill>
                  <a:schemeClr val="tx1"/>
                </a:solidFill>
                <a:latin typeface="Arial" charset="0"/>
                <a:cs typeface="Arial" pitchFamily="34" charset="0"/>
              </a:rPr>
              <a:t>GC rich regions</a:t>
            </a:r>
            <a:endParaRPr lang="en-GB" sz="2500" dirty="0">
              <a:solidFill>
                <a:schemeClr val="tx1"/>
              </a:solidFill>
              <a:latin typeface="+mn-lt"/>
              <a:cs typeface="Arial" pitchFamily="34" charset="0"/>
            </a:endParaRPr>
          </a:p>
          <a:p>
            <a:pPr marL="1371458" lvl="2" indent="-457153" eaLnBrk="0">
              <a:buFont typeface="Wingdings" pitchFamily="2" charset="2"/>
              <a:buChar char="q"/>
              <a:defRPr/>
            </a:pPr>
            <a:r>
              <a:rPr lang="en-GB" sz="2500" dirty="0">
                <a:solidFill>
                  <a:schemeClr val="tx1"/>
                </a:solidFill>
                <a:latin typeface="+mn-lt"/>
                <a:cs typeface="Arial" pitchFamily="34" charset="0"/>
              </a:rPr>
              <a:t>PCR</a:t>
            </a:r>
          </a:p>
          <a:p>
            <a:pPr marL="1371458" lvl="2" indent="-457153" eaLnBrk="0">
              <a:buFont typeface="Wingdings" pitchFamily="2" charset="2"/>
              <a:buChar char="q"/>
              <a:defRPr/>
            </a:pPr>
            <a:r>
              <a:rPr lang="en-GB" sz="2500" dirty="0">
                <a:solidFill>
                  <a:schemeClr val="tx1"/>
                </a:solidFill>
                <a:latin typeface="+mn-lt"/>
                <a:cs typeface="Arial" pitchFamily="34" charset="0"/>
              </a:rPr>
              <a:t>Sequencing</a:t>
            </a:r>
          </a:p>
          <a:p>
            <a:pPr marL="457153" indent="-457153"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GGC/GCC motif is associated with low quality and mismatches</a:t>
            </a:r>
          </a:p>
          <a:p>
            <a:pPr marL="457200" indent="-457200"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Low quality reads &lt; 20% </a:t>
            </a:r>
            <a:r>
              <a:rPr lang="en-GB" sz="2500" dirty="0" err="1">
                <a:solidFill>
                  <a:schemeClr val="tx1"/>
                </a:solidFill>
                <a:latin typeface="+mn-lt"/>
                <a:cs typeface="Arial" pitchFamily="34" charset="0"/>
              </a:rPr>
              <a:t>phred</a:t>
            </a:r>
            <a:r>
              <a:rPr lang="en-GB" sz="2500" dirty="0">
                <a:solidFill>
                  <a:schemeClr val="tx1"/>
                </a:solidFill>
                <a:latin typeface="+mn-lt"/>
                <a:cs typeface="Arial" pitchFamily="34" charset="0"/>
              </a:rPr>
              <a:t> score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1295400" y="136525"/>
            <a:ext cx="7378700" cy="1327150"/>
          </a:xfrm>
        </p:spPr>
        <p:txBody>
          <a:bodyPr/>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smtClean="0"/>
              <a:t>Outline</a:t>
            </a:r>
          </a:p>
        </p:txBody>
      </p:sp>
      <p:sp>
        <p:nvSpPr>
          <p:cNvPr id="5123" name="Rectangle 2"/>
          <p:cNvSpPr>
            <a:spLocks noGrp="1" noChangeArrowheads="1"/>
          </p:cNvSpPr>
          <p:nvPr>
            <p:ph idx="1"/>
          </p:nvPr>
        </p:nvSpPr>
        <p:spPr>
          <a:xfrm>
            <a:off x="827088" y="1557338"/>
            <a:ext cx="8137525" cy="4335462"/>
          </a:xfrm>
        </p:spPr>
        <p:txBody>
          <a:bodyPr/>
          <a:lstStyle/>
          <a:p>
            <a:pPr marL="328613"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600" smtClean="0"/>
              <a:t>What do sequencing technologies produce</a:t>
            </a:r>
          </a:p>
          <a:p>
            <a:pPr marL="728663" lvl="1"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200" smtClean="0"/>
              <a:t>NGS data formats. Sequence files formats</a:t>
            </a:r>
          </a:p>
          <a:p>
            <a:pPr marL="328613"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600" smtClean="0"/>
              <a:t>What problems may there be?</a:t>
            </a:r>
          </a:p>
          <a:p>
            <a:pPr marL="728663" lvl="1"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200" smtClean="0"/>
              <a:t>Error sources and error models</a:t>
            </a:r>
          </a:p>
          <a:p>
            <a:pPr marL="328613"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600" smtClean="0"/>
              <a:t>Detecting errors</a:t>
            </a:r>
          </a:p>
          <a:p>
            <a:pPr marL="728663" lvl="1"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200" smtClean="0"/>
              <a:t>Quality control of NGS data</a:t>
            </a:r>
          </a:p>
          <a:p>
            <a:pPr marL="328613"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600" smtClean="0"/>
              <a:t>Adjusting errors</a:t>
            </a:r>
          </a:p>
          <a:p>
            <a:pPr marL="728663" lvl="1"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200" smtClean="0"/>
              <a:t>Post-processing of sequence data</a:t>
            </a:r>
          </a:p>
          <a:p>
            <a:pPr marL="328613" indent="-228600">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sz="2600" smtClean="0"/>
              <a:t>Conclusions and perspectives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304800"/>
            <a:ext cx="7796213" cy="1143000"/>
          </a:xfrm>
        </p:spPr>
        <p:txBody>
          <a:bodyPr/>
          <a:lstStyle/>
          <a:p>
            <a:r>
              <a:rPr lang="en-US" smtClean="0"/>
              <a:t>Need for QC &amp; Preprocessing</a:t>
            </a:r>
          </a:p>
        </p:txBody>
      </p:sp>
      <p:sp>
        <p:nvSpPr>
          <p:cNvPr id="6" name="TextBox 5"/>
          <p:cNvSpPr txBox="1"/>
          <p:nvPr/>
        </p:nvSpPr>
        <p:spPr>
          <a:xfrm>
            <a:off x="533400" y="1905000"/>
            <a:ext cx="8153400" cy="5354638"/>
          </a:xfrm>
          <a:prstGeom prst="rect">
            <a:avLst/>
          </a:prstGeom>
          <a:noFill/>
        </p:spPr>
        <p:txBody>
          <a:bodyPr>
            <a:spAutoFit/>
          </a:bodyPr>
          <a:lstStyle/>
          <a:p>
            <a:pPr marL="509588" indent="-509588">
              <a:defRPr/>
            </a:pPr>
            <a:r>
              <a:rPr lang="en-US" dirty="0">
                <a:solidFill>
                  <a:schemeClr val="tx1">
                    <a:lumMod val="65000"/>
                    <a:lumOff val="35000"/>
                  </a:schemeClr>
                </a:solidFill>
                <a:latin typeface="Arial" charset="0"/>
              </a:rPr>
              <a:t>QC analysis of sequence data is extremely important for meaningful downstream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analyze problems in quality scores/ statistics of sequencing data</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check whether further analysis with sequence is possible</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redundancy (filtering)</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low quality reads from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adapter contamination</a:t>
            </a:r>
          </a:p>
          <a:p>
            <a:pPr marL="509588" indent="-509588">
              <a:defRPr/>
            </a:pPr>
            <a:endParaRPr lang="en-US" dirty="0">
              <a:solidFill>
                <a:schemeClr val="tx1">
                  <a:lumMod val="65000"/>
                  <a:lumOff val="35000"/>
                </a:schemeClr>
              </a:solidFill>
              <a:latin typeface="Arial" charset="0"/>
            </a:endParaRPr>
          </a:p>
          <a:p>
            <a:pPr marL="509588" indent="-509588">
              <a:defRPr/>
            </a:pPr>
            <a:endParaRPr lang="en-US" dirty="0">
              <a:solidFill>
                <a:schemeClr val="tx1">
                  <a:lumMod val="65000"/>
                  <a:lumOff val="35000"/>
                </a:schemeClr>
              </a:solidFill>
              <a:latin typeface="Arial" charset="0"/>
            </a:endParaRPr>
          </a:p>
          <a:p>
            <a:pPr marL="509588" indent="-509588">
              <a:defRPr/>
            </a:pPr>
            <a:r>
              <a:rPr lang="en-US" dirty="0">
                <a:solidFill>
                  <a:schemeClr val="tx1">
                    <a:lumMod val="65000"/>
                    <a:lumOff val="35000"/>
                  </a:schemeClr>
                </a:solidFill>
                <a:latin typeface="Arial" charset="0"/>
              </a:rPr>
              <a:t>Highly efficient and fast processing tools are required to handle large volume of datasets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81000" y="304800"/>
            <a:ext cx="7796213" cy="1143000"/>
          </a:xfrm>
        </p:spPr>
        <p:txBody>
          <a:bodyPr/>
          <a:lstStyle/>
          <a:p>
            <a:r>
              <a:rPr lang="en-US" smtClean="0"/>
              <a:t>Need for QC &amp; Preprocessing</a:t>
            </a:r>
          </a:p>
        </p:txBody>
      </p:sp>
      <p:sp>
        <p:nvSpPr>
          <p:cNvPr id="23554" name="Content Placeholder 2"/>
          <p:cNvSpPr>
            <a:spLocks noGrp="1"/>
          </p:cNvSpPr>
          <p:nvPr>
            <p:ph idx="1"/>
          </p:nvPr>
        </p:nvSpPr>
        <p:spPr>
          <a:xfrm>
            <a:off x="1042988" y="2324100"/>
            <a:ext cx="8329612" cy="3508375"/>
          </a:xfrm>
        </p:spPr>
        <p:txBody>
          <a:bodyPr rtlCol="0">
            <a:normAutofit fontScale="92500" lnSpcReduction="20000"/>
          </a:bodyPr>
          <a:lstStyle/>
          <a:p>
            <a:pPr fontAlgn="auto">
              <a:spcAft>
                <a:spcPts val="0"/>
              </a:spcAft>
              <a:defRPr/>
            </a:pPr>
            <a:r>
              <a:rPr lang="en-US" smtClean="0"/>
              <a:t>The quality of data is very important for various downstream analyses, such as </a:t>
            </a:r>
            <a:r>
              <a:rPr lang="en-US" smtClean="0">
                <a:solidFill>
                  <a:srgbClr val="FF0000"/>
                </a:solidFill>
              </a:rPr>
              <a:t>sequence assembly, single nucleotide polymorphisms identification</a:t>
            </a:r>
            <a:endParaRPr lang="en-US" smtClean="0"/>
          </a:p>
          <a:p>
            <a:pPr fontAlgn="auto">
              <a:spcAft>
                <a:spcPts val="0"/>
              </a:spcAft>
              <a:buFont typeface="Wingdings 2" pitchFamily="18" charset="2"/>
              <a:buNone/>
              <a:defRPr/>
            </a:pPr>
            <a:r>
              <a:rPr lang="en-US" smtClean="0"/>
              <a:t> </a:t>
            </a:r>
          </a:p>
          <a:p>
            <a:pPr fontAlgn="auto">
              <a:spcAft>
                <a:spcPts val="0"/>
              </a:spcAft>
              <a:defRPr/>
            </a:pPr>
            <a:r>
              <a:rPr lang="en-US" smtClean="0"/>
              <a:t>Most of the programs available for </a:t>
            </a:r>
            <a:r>
              <a:rPr lang="en-US" smtClean="0">
                <a:solidFill>
                  <a:srgbClr val="FF0000"/>
                </a:solidFill>
              </a:rPr>
              <a:t>downstream analyses do not provide the utility for quality check </a:t>
            </a:r>
            <a:r>
              <a:rPr lang="en-US" smtClean="0"/>
              <a:t>and </a:t>
            </a:r>
            <a:r>
              <a:rPr lang="en-US" smtClean="0">
                <a:solidFill>
                  <a:srgbClr val="FF0000"/>
                </a:solidFill>
              </a:rPr>
              <a:t>filtering</a:t>
            </a:r>
            <a:r>
              <a:rPr lang="en-US" smtClean="0"/>
              <a:t> of NGS data before 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609600"/>
            <a:ext cx="7024688" cy="457200"/>
          </a:xfrm>
        </p:spPr>
        <p:txBody>
          <a:bodyPr rtlCol="0">
            <a:normAutofit fontScale="90000"/>
          </a:bodyPr>
          <a:lstStyle/>
          <a:p>
            <a:pPr fontAlgn="auto">
              <a:spcAft>
                <a:spcPts val="0"/>
              </a:spcAft>
              <a:defRPr/>
            </a:pPr>
            <a:r>
              <a:rPr lang="en-US" b="1" dirty="0" smtClean="0"/>
              <a:t>NGS QC Toolkit &amp; </a:t>
            </a:r>
            <a:r>
              <a:rPr lang="en-US" b="1" dirty="0" err="1" smtClean="0"/>
              <a:t>FastQC</a:t>
            </a:r>
            <a:endParaRPr lang="en-US" b="1" dirty="0" smtClean="0"/>
          </a:p>
        </p:txBody>
      </p:sp>
      <p:sp>
        <p:nvSpPr>
          <p:cNvPr id="21507" name="TextBox 4"/>
          <p:cNvSpPr txBox="1">
            <a:spLocks noChangeArrowheads="1"/>
          </p:cNvSpPr>
          <p:nvPr/>
        </p:nvSpPr>
        <p:spPr bwMode="auto">
          <a:xfrm>
            <a:off x="533400" y="1600200"/>
            <a:ext cx="8001000" cy="5216525"/>
          </a:xfrm>
          <a:prstGeom prst="rect">
            <a:avLst/>
          </a:prstGeom>
          <a:noFill/>
          <a:ln w="9525">
            <a:noFill/>
            <a:miter lim="800000"/>
            <a:headEnd/>
            <a:tailEnd/>
          </a:ln>
        </p:spPr>
        <p:txBody>
          <a:bodyPr>
            <a:spAutoFit/>
          </a:bodyPr>
          <a:lstStyle/>
          <a:p>
            <a:pPr marL="339725" indent="-339725">
              <a:buFont typeface="Wingdings" pitchFamily="2" charset="2"/>
              <a:buChar char="Ø"/>
              <a:defRPr/>
            </a:pPr>
            <a:r>
              <a:rPr lang="en-US" dirty="0">
                <a:solidFill>
                  <a:schemeClr val="tx1">
                    <a:lumMod val="50000"/>
                    <a:lumOff val="50000"/>
                  </a:schemeClr>
                </a:solidFill>
                <a:latin typeface="Arial" charset="0"/>
              </a:rPr>
              <a:t>NGS QC Toolkit is for </a:t>
            </a:r>
            <a:r>
              <a:rPr lang="en-US" dirty="0">
                <a:solidFill>
                  <a:srgbClr val="FF0000"/>
                </a:solidFill>
                <a:latin typeface="Arial" charset="0"/>
              </a:rPr>
              <a:t>quality check </a:t>
            </a:r>
            <a:r>
              <a:rPr lang="en-US" dirty="0">
                <a:solidFill>
                  <a:schemeClr val="tx1">
                    <a:lumMod val="50000"/>
                    <a:lumOff val="50000"/>
                  </a:schemeClr>
                </a:solidFill>
                <a:latin typeface="Arial" charset="0"/>
              </a:rPr>
              <a:t>and </a:t>
            </a:r>
            <a:r>
              <a:rPr lang="en-US" dirty="0">
                <a:solidFill>
                  <a:srgbClr val="FF0000"/>
                </a:solidFill>
                <a:latin typeface="Arial" charset="0"/>
              </a:rPr>
              <a:t>filtering of high-quality read</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This toolkit is a standalone and open source application </a:t>
            </a:r>
            <a:r>
              <a:rPr lang="en-US" dirty="0">
                <a:solidFill>
                  <a:srgbClr val="FF0000"/>
                </a:solidFill>
                <a:latin typeface="Arial" charset="0"/>
              </a:rPr>
              <a:t>freely available </a:t>
            </a:r>
            <a:r>
              <a:rPr lang="en-US" dirty="0">
                <a:solidFill>
                  <a:schemeClr val="tx1">
                    <a:lumMod val="50000"/>
                    <a:lumOff val="50000"/>
                  </a:schemeClr>
                </a:solidFill>
                <a:latin typeface="Arial" charset="0"/>
              </a:rPr>
              <a:t>at </a:t>
            </a:r>
            <a:r>
              <a:rPr lang="en-US" dirty="0">
                <a:solidFill>
                  <a:schemeClr val="tx1">
                    <a:lumMod val="50000"/>
                    <a:lumOff val="50000"/>
                  </a:schemeClr>
                </a:solidFill>
                <a:latin typeface="Arial" charset="0"/>
                <a:hlinkClick r:id="rId2"/>
              </a:rPr>
              <a:t>http://www.nipgr.res.in/ngsqctoolkit.html</a:t>
            </a:r>
            <a:endParaRPr lang="en-US" dirty="0">
              <a:solidFill>
                <a:schemeClr val="tx1">
                  <a:lumMod val="50000"/>
                  <a:lumOff val="50000"/>
                </a:schemeClr>
              </a:solidFill>
              <a:latin typeface="Arial" charset="0"/>
            </a:endParaRP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Application have been implemented in </a:t>
            </a:r>
            <a:r>
              <a:rPr lang="en-US" dirty="0">
                <a:solidFill>
                  <a:srgbClr val="FF0000"/>
                </a:solidFill>
                <a:latin typeface="Arial" charset="0"/>
              </a:rPr>
              <a:t>Perl programming language</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QC of sequencing data generated using </a:t>
            </a:r>
            <a:r>
              <a:rPr lang="en-US" dirty="0">
                <a:solidFill>
                  <a:srgbClr val="FF0000"/>
                </a:solidFill>
                <a:latin typeface="Arial" charset="0"/>
              </a:rPr>
              <a:t>Roche 454 and </a:t>
            </a:r>
            <a:r>
              <a:rPr lang="en-US" dirty="0" err="1">
                <a:solidFill>
                  <a:srgbClr val="FF0000"/>
                </a:solidFill>
                <a:latin typeface="Arial" charset="0"/>
              </a:rPr>
              <a:t>Illumina</a:t>
            </a:r>
            <a:r>
              <a:rPr lang="en-US" dirty="0">
                <a:solidFill>
                  <a:srgbClr val="FF0000"/>
                </a:solidFill>
                <a:latin typeface="Arial" charset="0"/>
              </a:rPr>
              <a:t> platforms</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Additional tools to aid QC :  (sequence </a:t>
            </a:r>
            <a:r>
              <a:rPr lang="en-US" dirty="0">
                <a:solidFill>
                  <a:srgbClr val="FF0000"/>
                </a:solidFill>
                <a:latin typeface="Arial" charset="0"/>
              </a:rPr>
              <a:t>format converter </a:t>
            </a:r>
            <a:r>
              <a:rPr lang="en-US" dirty="0">
                <a:solidFill>
                  <a:schemeClr val="tx1">
                    <a:lumMod val="50000"/>
                    <a:lumOff val="50000"/>
                  </a:schemeClr>
                </a:solidFill>
                <a:latin typeface="Arial" charset="0"/>
              </a:rPr>
              <a:t>and </a:t>
            </a:r>
            <a:r>
              <a:rPr lang="en-US" dirty="0">
                <a:solidFill>
                  <a:srgbClr val="FF0000"/>
                </a:solidFill>
                <a:latin typeface="Arial" charset="0"/>
              </a:rPr>
              <a:t>trimming tools</a:t>
            </a:r>
            <a:r>
              <a:rPr lang="en-US" dirty="0">
                <a:solidFill>
                  <a:schemeClr val="tx1">
                    <a:lumMod val="50000"/>
                    <a:lumOff val="50000"/>
                  </a:schemeClr>
                </a:solidFill>
                <a:latin typeface="Arial" charset="0"/>
              </a:rPr>
              <a:t>) and analysis (</a:t>
            </a:r>
            <a:r>
              <a:rPr lang="en-US" dirty="0">
                <a:solidFill>
                  <a:srgbClr val="FF0000"/>
                </a:solidFill>
                <a:latin typeface="Arial" charset="0"/>
              </a:rPr>
              <a:t>statistics tools</a:t>
            </a:r>
            <a:r>
              <a:rPr lang="en-US" dirty="0">
                <a:solidFill>
                  <a:schemeClr val="tx1">
                    <a:lumMod val="50000"/>
                    <a:lumOff val="50000"/>
                  </a:schemeClr>
                </a:solidFill>
                <a:latin typeface="Arial" charset="0"/>
              </a:rPr>
              <a:t>)</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defRPr/>
            </a:pPr>
            <a:endParaRPr lang="en-US" dirty="0">
              <a:solidFill>
                <a:srgbClr val="FF0000"/>
              </a:solidFill>
              <a:latin typeface="Arial" charset="0"/>
            </a:endParaRPr>
          </a:p>
          <a:p>
            <a:pPr marL="339725" indent="-339725">
              <a:defRPr/>
            </a:pPr>
            <a:endParaRPr lang="en-US" dirty="0">
              <a:solidFill>
                <a:srgbClr val="FF0000"/>
              </a:solidFill>
              <a:latin typeface="Arial" charset="0"/>
            </a:endParaRPr>
          </a:p>
          <a:p>
            <a:pPr marL="339725" indent="-339725">
              <a:defRPr/>
            </a:pPr>
            <a:r>
              <a:rPr lang="en-US" dirty="0" err="1">
                <a:solidFill>
                  <a:srgbClr val="FF0000"/>
                </a:solidFill>
                <a:latin typeface="Arial" charset="0"/>
              </a:rPr>
              <a:t>FastQC</a:t>
            </a:r>
            <a:r>
              <a:rPr lang="en-US" dirty="0">
                <a:solidFill>
                  <a:srgbClr val="FF0000"/>
                </a:solidFill>
                <a:latin typeface="Arial" charset="0"/>
              </a:rPr>
              <a:t> </a:t>
            </a:r>
            <a:r>
              <a:rPr lang="en-US" dirty="0">
                <a:solidFill>
                  <a:schemeClr val="tx1">
                    <a:lumMod val="50000"/>
                    <a:lumOff val="50000"/>
                  </a:schemeClr>
                </a:solidFill>
                <a:latin typeface="Arial" charset="0"/>
              </a:rPr>
              <a:t>can be used only for preliminary analysis</a:t>
            </a:r>
          </a:p>
          <a:p>
            <a:pPr marL="285750" indent="-285750">
              <a:lnSpc>
                <a:spcPct val="250000"/>
              </a:lnSpc>
              <a:defRPr/>
            </a:pPr>
            <a:endParaRPr lang="en-US" dirty="0">
              <a:solidFill>
                <a:srgbClr val="777777"/>
              </a:solidFill>
              <a:latin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ministrator\Desktop\Manual chapters edited\others\QC\journal.pone.0030619.g002.png"/>
          <p:cNvPicPr>
            <a:picLocks noChangeAspect="1" noChangeArrowheads="1"/>
          </p:cNvPicPr>
          <p:nvPr/>
        </p:nvPicPr>
        <p:blipFill>
          <a:blip r:embed="rId2" cstate="print"/>
          <a:srcRect/>
          <a:stretch>
            <a:fillRect/>
          </a:stretch>
        </p:blipFill>
        <p:spPr bwMode="auto">
          <a:xfrm>
            <a:off x="914400" y="762000"/>
            <a:ext cx="7620000" cy="55435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Administrator\Desktop\Manual chapters edited\others\QC\journal.pone.0030619.g001.tif"/>
          <p:cNvPicPr>
            <a:picLocks noChangeAspect="1" noChangeArrowheads="1"/>
          </p:cNvPicPr>
          <p:nvPr/>
        </p:nvPicPr>
        <p:blipFill>
          <a:blip r:embed="rId2" cstate="print"/>
          <a:srcRect/>
          <a:stretch>
            <a:fillRect/>
          </a:stretch>
        </p:blipFill>
        <p:spPr bwMode="auto">
          <a:xfrm>
            <a:off x="685800" y="685800"/>
            <a:ext cx="7772400" cy="5791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s-ES" smtClean="0"/>
          </a:p>
        </p:txBody>
      </p:sp>
      <p:sp>
        <p:nvSpPr>
          <p:cNvPr id="28675" name="Content Placeholder 2"/>
          <p:cNvSpPr>
            <a:spLocks noGrp="1"/>
          </p:cNvSpPr>
          <p:nvPr>
            <p:ph idx="1"/>
          </p:nvPr>
        </p:nvSpPr>
        <p:spPr/>
        <p:txBody>
          <a:bodyPr/>
          <a:lstStyle/>
          <a:p>
            <a:endParaRPr lang="es-ES" smtClean="0"/>
          </a:p>
        </p:txBody>
      </p:sp>
      <p:pic>
        <p:nvPicPr>
          <p:cNvPr id="28676" name="Picture 3"/>
          <p:cNvPicPr>
            <a:picLocks noChangeAspect="1" noChangeArrowheads="1"/>
          </p:cNvPicPr>
          <p:nvPr/>
        </p:nvPicPr>
        <p:blipFill>
          <a:blip r:embed="rId2" cstate="print"/>
          <a:srcRect/>
          <a:stretch>
            <a:fillRect/>
          </a:stretch>
        </p:blipFill>
        <p:spPr bwMode="auto">
          <a:xfrm>
            <a:off x="576263" y="685800"/>
            <a:ext cx="7991475" cy="5867400"/>
          </a:xfrm>
          <a:prstGeom prst="rect">
            <a:avLst/>
          </a:prstGeom>
          <a:noFill/>
          <a:ln w="9525">
            <a:noFill/>
            <a:miter lim="800000"/>
            <a:headEnd/>
            <a:tailEnd/>
          </a:ln>
        </p:spPr>
      </p:pic>
      <p:sp>
        <p:nvSpPr>
          <p:cNvPr id="8"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endParaRPr lang="es-ES" smtClean="0"/>
          </a:p>
        </p:txBody>
      </p:sp>
      <p:sp>
        <p:nvSpPr>
          <p:cNvPr id="29699" name="Content Placeholder 2"/>
          <p:cNvSpPr>
            <a:spLocks noGrp="1"/>
          </p:cNvSpPr>
          <p:nvPr>
            <p:ph idx="1"/>
          </p:nvPr>
        </p:nvSpPr>
        <p:spPr/>
        <p:txBody>
          <a:bodyPr/>
          <a:lstStyle/>
          <a:p>
            <a:endParaRPr lang="es-ES" smtClean="0"/>
          </a:p>
        </p:txBody>
      </p:sp>
      <p:pic>
        <p:nvPicPr>
          <p:cNvPr id="29700" name="Picture 2"/>
          <p:cNvPicPr>
            <a:picLocks noChangeAspect="1" noChangeArrowheads="1"/>
          </p:cNvPicPr>
          <p:nvPr/>
        </p:nvPicPr>
        <p:blipFill>
          <a:blip r:embed="rId2" cstate="print"/>
          <a:srcRect/>
          <a:stretch>
            <a:fillRect/>
          </a:stretch>
        </p:blipFill>
        <p:spPr bwMode="auto">
          <a:xfrm>
            <a:off x="571500" y="685800"/>
            <a:ext cx="8001000" cy="5867400"/>
          </a:xfrm>
          <a:prstGeom prst="rect">
            <a:avLst/>
          </a:prstGeom>
          <a:noFill/>
          <a:ln w="9525">
            <a:noFill/>
            <a:miter lim="800000"/>
            <a:headEnd/>
            <a:tailEnd/>
          </a:ln>
        </p:spPr>
      </p:pic>
      <p:sp>
        <p:nvSpPr>
          <p:cNvPr id="7"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p:txBody>
          <a:bodyPr/>
          <a:lstStyle/>
          <a:p>
            <a:endParaRPr lang="es-ES" smtClean="0"/>
          </a:p>
        </p:txBody>
      </p:sp>
      <p:pic>
        <p:nvPicPr>
          <p:cNvPr id="30723" name="Picture 2"/>
          <p:cNvPicPr>
            <a:picLocks noChangeAspect="1" noChangeArrowheads="1"/>
          </p:cNvPicPr>
          <p:nvPr/>
        </p:nvPicPr>
        <p:blipFill>
          <a:blip r:embed="rId2" cstate="print"/>
          <a:srcRect/>
          <a:stretch>
            <a:fillRect/>
          </a:stretch>
        </p:blipFill>
        <p:spPr bwMode="auto">
          <a:xfrm>
            <a:off x="400050" y="914400"/>
            <a:ext cx="8743950" cy="5791200"/>
          </a:xfrm>
          <a:prstGeom prst="rect">
            <a:avLst/>
          </a:prstGeom>
          <a:noFill/>
          <a:ln w="9525">
            <a:noFill/>
            <a:miter lim="800000"/>
            <a:headEnd/>
            <a:tailEnd/>
          </a:ln>
        </p:spPr>
      </p:pic>
      <p:sp>
        <p:nvSpPr>
          <p:cNvPr id="7"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Comparison - QC tools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152400"/>
            <a:ext cx="7024688" cy="1143000"/>
          </a:xfrm>
        </p:spPr>
        <p:txBody>
          <a:bodyPr/>
          <a:lstStyle/>
          <a:p>
            <a:r>
              <a:rPr lang="en-US" smtClean="0"/>
              <a:t>FastQC</a:t>
            </a:r>
          </a:p>
        </p:txBody>
      </p:sp>
      <p:sp>
        <p:nvSpPr>
          <p:cNvPr id="30723" name="Content Placeholder 2"/>
          <p:cNvSpPr>
            <a:spLocks noGrp="1"/>
          </p:cNvSpPr>
          <p:nvPr>
            <p:ph idx="1"/>
          </p:nvPr>
        </p:nvSpPr>
        <p:spPr>
          <a:xfrm>
            <a:off x="1143000" y="1600200"/>
            <a:ext cx="6777038" cy="3508375"/>
          </a:xfrm>
        </p:spPr>
        <p:txBody>
          <a:bodyPr rtlCol="0">
            <a:normAutofit fontScale="70000" lnSpcReduction="20000"/>
          </a:bodyPr>
          <a:lstStyle/>
          <a:p>
            <a:pPr fontAlgn="auto">
              <a:spcAft>
                <a:spcPts val="0"/>
              </a:spcAft>
              <a:defRPr/>
            </a:pPr>
            <a:r>
              <a:rPr lang="en-US" smtClean="0"/>
              <a:t>Basic statistics</a:t>
            </a:r>
          </a:p>
          <a:p>
            <a:pPr fontAlgn="auto">
              <a:spcAft>
                <a:spcPts val="0"/>
              </a:spcAft>
              <a:defRPr/>
            </a:pPr>
            <a:r>
              <a:rPr lang="en-US" smtClean="0"/>
              <a:t>Quality- Per base position</a:t>
            </a:r>
          </a:p>
          <a:p>
            <a:pPr fontAlgn="auto">
              <a:spcAft>
                <a:spcPts val="0"/>
              </a:spcAft>
              <a:defRPr/>
            </a:pPr>
            <a:r>
              <a:rPr lang="en-US" smtClean="0"/>
              <a:t>Per Sequence Quality Distribution</a:t>
            </a:r>
          </a:p>
          <a:p>
            <a:pPr fontAlgn="auto">
              <a:spcAft>
                <a:spcPts val="0"/>
              </a:spcAft>
              <a:defRPr/>
            </a:pPr>
            <a:r>
              <a:rPr lang="en-US" smtClean="0"/>
              <a:t>Nucleotide content per position</a:t>
            </a:r>
          </a:p>
          <a:p>
            <a:pPr fontAlgn="auto">
              <a:spcAft>
                <a:spcPts val="0"/>
              </a:spcAft>
              <a:defRPr/>
            </a:pPr>
            <a:r>
              <a:rPr lang="en-US" smtClean="0"/>
              <a:t>Per sequence GC distribution</a:t>
            </a:r>
          </a:p>
          <a:p>
            <a:pPr fontAlgn="auto">
              <a:spcAft>
                <a:spcPts val="0"/>
              </a:spcAft>
              <a:defRPr/>
            </a:pPr>
            <a:r>
              <a:rPr lang="en-US" smtClean="0"/>
              <a:t>Per base GC distribution</a:t>
            </a:r>
          </a:p>
          <a:p>
            <a:pPr fontAlgn="auto">
              <a:spcAft>
                <a:spcPts val="0"/>
              </a:spcAft>
              <a:defRPr/>
            </a:pPr>
            <a:r>
              <a:rPr lang="en-US" smtClean="0"/>
              <a:t>Per base N content</a:t>
            </a:r>
          </a:p>
          <a:p>
            <a:pPr fontAlgn="auto">
              <a:spcAft>
                <a:spcPts val="0"/>
              </a:spcAft>
              <a:defRPr/>
            </a:pPr>
            <a:r>
              <a:rPr lang="en-US" smtClean="0"/>
              <a:t>Length Distribution</a:t>
            </a:r>
          </a:p>
          <a:p>
            <a:pPr fontAlgn="auto">
              <a:spcAft>
                <a:spcPts val="0"/>
              </a:spcAft>
              <a:defRPr/>
            </a:pPr>
            <a:r>
              <a:rPr lang="en-US" smtClean="0"/>
              <a:t>Overrepresented/ duplicated sequences</a:t>
            </a:r>
          </a:p>
          <a:p>
            <a:pPr fontAlgn="auto">
              <a:spcAft>
                <a:spcPts val="0"/>
              </a:spcAft>
              <a:defRPr/>
            </a:pPr>
            <a:r>
              <a:rPr lang="en-US" smtClean="0"/>
              <a:t>K-mer content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685800"/>
            <a:ext cx="7024688" cy="457200"/>
          </a:xfrm>
        </p:spPr>
        <p:txBody>
          <a:bodyPr rtlCol="0">
            <a:normAutofit fontScale="90000"/>
          </a:bodyPr>
          <a:lstStyle/>
          <a:p>
            <a:pPr fontAlgn="auto">
              <a:spcAft>
                <a:spcPts val="0"/>
              </a:spcAft>
              <a:defRPr/>
            </a:pPr>
            <a:r>
              <a:rPr lang="en-US" smtClean="0"/>
              <a:t>FastQC (Box-Whisker plot)</a:t>
            </a:r>
          </a:p>
        </p:txBody>
      </p:sp>
      <p:pic>
        <p:nvPicPr>
          <p:cNvPr id="29699" name="Picture 2"/>
          <p:cNvPicPr>
            <a:picLocks noGrp="1" noChangeAspect="1" noChangeArrowheads="1"/>
          </p:cNvPicPr>
          <p:nvPr>
            <p:ph idx="1"/>
          </p:nvPr>
        </p:nvPicPr>
        <p:blipFill>
          <a:blip r:embed="rId2" cstate="print"/>
          <a:srcRect/>
          <a:stretch>
            <a:fillRect/>
          </a:stretch>
        </p:blipFill>
        <p:spPr>
          <a:xfrm>
            <a:off x="609600" y="1219200"/>
            <a:ext cx="7543800" cy="4572000"/>
          </a:xfrm>
          <a:ln w="38100" cap="sq">
            <a:solidFill>
              <a:srgbClr val="000000"/>
            </a:solidFill>
          </a:ln>
          <a:effectLst>
            <a:outerShdw blurRad="50800" dist="38100" dir="2700000" algn="tl" rotWithShape="0">
              <a:srgbClr val="000000">
                <a:alpha val="43000"/>
              </a:srgbClr>
            </a:outerShdw>
          </a:effectLst>
        </p:spPr>
      </p:pic>
      <p:sp>
        <p:nvSpPr>
          <p:cNvPr id="32772" name="TextBox 3"/>
          <p:cNvSpPr txBox="1">
            <a:spLocks noChangeArrowheads="1"/>
          </p:cNvSpPr>
          <p:nvPr/>
        </p:nvSpPr>
        <p:spPr bwMode="auto">
          <a:xfrm>
            <a:off x="2971800" y="5791200"/>
            <a:ext cx="4191000" cy="708025"/>
          </a:xfrm>
          <a:prstGeom prst="rect">
            <a:avLst/>
          </a:prstGeom>
          <a:noFill/>
          <a:ln w="9525">
            <a:noFill/>
            <a:miter lim="800000"/>
            <a:headEnd/>
            <a:tailEnd/>
          </a:ln>
        </p:spPr>
        <p:txBody>
          <a:bodyPr>
            <a:spAutoFit/>
          </a:bodyPr>
          <a:lstStyle/>
          <a:p>
            <a:r>
              <a:rPr lang="en-US">
                <a:solidFill>
                  <a:srgbClr val="FF0000"/>
                </a:solidFill>
              </a:rPr>
              <a:t>Y axis- Quality Score</a:t>
            </a:r>
          </a:p>
          <a:p>
            <a:r>
              <a:rPr lang="en-US">
                <a:solidFill>
                  <a:srgbClr val="FF0000"/>
                </a:solidFill>
              </a:rPr>
              <a:t>X axis- Base position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3 Título"/>
          <p:cNvSpPr>
            <a:spLocks noGrp="1"/>
          </p:cNvSpPr>
          <p:nvPr>
            <p:ph type="ctrTitle"/>
          </p:nvPr>
        </p:nvSpPr>
        <p:spPr/>
        <p:txBody>
          <a:bodyPr/>
          <a:lstStyle/>
          <a:p>
            <a:r>
              <a:rPr lang="es-ES" smtClean="0"/>
              <a:t>Data and data formats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0"/>
            <a:ext cx="8686800" cy="1143000"/>
          </a:xfrm>
        </p:spPr>
        <p:txBody>
          <a:bodyPr/>
          <a:lstStyle/>
          <a:p>
            <a:r>
              <a:rPr lang="en-US" smtClean="0"/>
              <a:t>2. Quality- Per base position</a:t>
            </a:r>
          </a:p>
        </p:txBody>
      </p:sp>
      <p:pic>
        <p:nvPicPr>
          <p:cNvPr id="30723" name="Picture 2"/>
          <p:cNvPicPr>
            <a:picLocks noGrp="1" noChangeAspect="1" noChangeArrowheads="1"/>
          </p:cNvPicPr>
          <p:nvPr>
            <p:ph idx="1"/>
          </p:nvPr>
        </p:nvPicPr>
        <p:blipFill>
          <a:blip r:embed="rId2" cstate="print"/>
          <a:srcRect/>
          <a:stretch>
            <a:fillRect/>
          </a:stretch>
        </p:blipFill>
        <p:spPr>
          <a:xfrm>
            <a:off x="533400" y="1600200"/>
            <a:ext cx="7696200" cy="47244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0"/>
            <a:ext cx="8686800" cy="1143000"/>
          </a:xfrm>
        </p:spPr>
        <p:txBody>
          <a:bodyPr/>
          <a:lstStyle/>
          <a:p>
            <a:r>
              <a:rPr lang="en-US" smtClean="0"/>
              <a:t>2. Quality- Per base position</a:t>
            </a:r>
          </a:p>
        </p:txBody>
      </p:sp>
      <p:sp>
        <p:nvSpPr>
          <p:cNvPr id="34819" name="Content Placeholder 2"/>
          <p:cNvSpPr>
            <a:spLocks noGrp="1"/>
          </p:cNvSpPr>
          <p:nvPr>
            <p:ph idx="1"/>
          </p:nvPr>
        </p:nvSpPr>
        <p:spPr/>
        <p:txBody>
          <a:bodyPr/>
          <a:lstStyle/>
          <a:p>
            <a:endParaRPr lang="es-ES" smtClean="0"/>
          </a:p>
        </p:txBody>
      </p:sp>
      <p:pic>
        <p:nvPicPr>
          <p:cNvPr id="31748" name="Picture 2"/>
          <p:cNvPicPr>
            <a:picLocks noChangeAspect="1" noChangeArrowheads="1"/>
          </p:cNvPicPr>
          <p:nvPr/>
        </p:nvPicPr>
        <p:blipFill>
          <a:blip r:embed="rId2" cstate="print"/>
          <a:srcRect/>
          <a:stretch>
            <a:fillRect/>
          </a:stretch>
        </p:blipFill>
        <p:spPr bwMode="auto">
          <a:xfrm>
            <a:off x="533400" y="1657350"/>
            <a:ext cx="8001000" cy="4667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304800"/>
            <a:ext cx="7024688" cy="1143000"/>
          </a:xfrm>
        </p:spPr>
        <p:txBody>
          <a:bodyPr rtlCol="0">
            <a:normAutofit fontScale="90000"/>
          </a:bodyPr>
          <a:lstStyle/>
          <a:p>
            <a:pPr fontAlgn="auto">
              <a:spcAft>
                <a:spcPts val="0"/>
              </a:spcAft>
              <a:defRPr/>
            </a:pPr>
            <a:r>
              <a:rPr lang="en-US" smtClean="0"/>
              <a:t>3.Per Sequence Quality Distribution</a:t>
            </a:r>
          </a:p>
        </p:txBody>
      </p:sp>
      <p:pic>
        <p:nvPicPr>
          <p:cNvPr id="32771" name="Picture 2"/>
          <p:cNvPicPr>
            <a:picLocks noGrp="1" noChangeAspect="1" noChangeArrowheads="1"/>
          </p:cNvPicPr>
          <p:nvPr>
            <p:ph idx="1"/>
          </p:nvPr>
        </p:nvPicPr>
        <p:blipFill>
          <a:blip r:embed="rId2" cstate="print"/>
          <a:stretch>
            <a:fillRect/>
          </a:stretch>
        </p:blipFill>
        <p:spPr>
          <a:xfrm>
            <a:off x="881063" y="2058988"/>
            <a:ext cx="7381875" cy="3609975"/>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304800"/>
            <a:ext cx="7024688" cy="1143000"/>
          </a:xfrm>
        </p:spPr>
        <p:txBody>
          <a:bodyPr rtlCol="0">
            <a:normAutofit fontScale="90000"/>
          </a:bodyPr>
          <a:lstStyle/>
          <a:p>
            <a:pPr fontAlgn="auto">
              <a:spcAft>
                <a:spcPts val="0"/>
              </a:spcAft>
              <a:defRPr/>
            </a:pPr>
            <a:r>
              <a:rPr lang="en-US" smtClean="0"/>
              <a:t>3. Per Sequence Quality Distribution</a:t>
            </a:r>
          </a:p>
        </p:txBody>
      </p:sp>
      <p:pic>
        <p:nvPicPr>
          <p:cNvPr id="33795" name="Picture 2"/>
          <p:cNvPicPr>
            <a:picLocks noGrp="1" noChangeAspect="1" noChangeArrowheads="1"/>
          </p:cNvPicPr>
          <p:nvPr>
            <p:ph idx="1"/>
          </p:nvPr>
        </p:nvPicPr>
        <p:blipFill>
          <a:blip r:embed="rId2" cstate="print"/>
          <a:stretch>
            <a:fillRect/>
          </a:stretch>
        </p:blipFill>
        <p:spPr>
          <a:xfrm>
            <a:off x="1228725" y="2119313"/>
            <a:ext cx="6686550" cy="34861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33400" y="304800"/>
            <a:ext cx="7024688" cy="1143000"/>
          </a:xfrm>
        </p:spPr>
        <p:txBody>
          <a:bodyPr rtlCol="0">
            <a:normAutofit fontScale="90000"/>
          </a:bodyPr>
          <a:lstStyle/>
          <a:p>
            <a:pPr fontAlgn="auto">
              <a:spcAft>
                <a:spcPts val="0"/>
              </a:spcAft>
              <a:defRPr/>
            </a:pPr>
            <a:r>
              <a:rPr lang="en-US" smtClean="0"/>
              <a:t>4.Nucleotide content per position</a:t>
            </a:r>
          </a:p>
        </p:txBody>
      </p:sp>
      <p:pic>
        <p:nvPicPr>
          <p:cNvPr id="34819" name="Picture 2"/>
          <p:cNvPicPr>
            <a:picLocks noGrp="1" noChangeAspect="1" noChangeArrowheads="1"/>
          </p:cNvPicPr>
          <p:nvPr>
            <p:ph idx="1"/>
          </p:nvPr>
        </p:nvPicPr>
        <p:blipFill>
          <a:blip r:embed="rId2" cstate="print"/>
          <a:stretch>
            <a:fillRect/>
          </a:stretch>
        </p:blipFill>
        <p:spPr>
          <a:xfrm>
            <a:off x="1100138" y="2106613"/>
            <a:ext cx="6943725" cy="3514725"/>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0"/>
            <a:ext cx="8686800" cy="1143000"/>
          </a:xfrm>
        </p:spPr>
        <p:txBody>
          <a:bodyPr/>
          <a:lstStyle/>
          <a:p>
            <a:r>
              <a:rPr lang="en-US" smtClean="0"/>
              <a:t>4. Nucleotide content per position</a:t>
            </a:r>
          </a:p>
        </p:txBody>
      </p:sp>
      <p:pic>
        <p:nvPicPr>
          <p:cNvPr id="35843" name="Picture 2"/>
          <p:cNvPicPr>
            <a:picLocks noGrp="1" noChangeAspect="1" noChangeArrowheads="1"/>
          </p:cNvPicPr>
          <p:nvPr>
            <p:ph idx="1"/>
          </p:nvPr>
        </p:nvPicPr>
        <p:blipFill>
          <a:blip r:embed="rId2" cstate="print"/>
          <a:srcRect/>
          <a:stretch>
            <a:fillRect/>
          </a:stretch>
        </p:blipFill>
        <p:spPr>
          <a:xfrm>
            <a:off x="685800" y="1219200"/>
            <a:ext cx="7696200" cy="50292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304800"/>
            <a:ext cx="7024688" cy="1143000"/>
          </a:xfrm>
        </p:spPr>
        <p:txBody>
          <a:bodyPr rtlCol="0">
            <a:normAutofit fontScale="90000"/>
          </a:bodyPr>
          <a:lstStyle/>
          <a:p>
            <a:pPr fontAlgn="auto">
              <a:spcAft>
                <a:spcPts val="0"/>
              </a:spcAft>
              <a:defRPr/>
            </a:pPr>
            <a:r>
              <a:rPr lang="en-US" smtClean="0"/>
              <a:t>5.Per sequence GC distribution</a:t>
            </a:r>
          </a:p>
        </p:txBody>
      </p:sp>
      <p:pic>
        <p:nvPicPr>
          <p:cNvPr id="36867" name="Picture 2"/>
          <p:cNvPicPr>
            <a:picLocks noGrp="1" noChangeAspect="1" noChangeArrowheads="1"/>
          </p:cNvPicPr>
          <p:nvPr>
            <p:ph idx="1"/>
          </p:nvPr>
        </p:nvPicPr>
        <p:blipFill>
          <a:blip r:embed="rId2" cstate="print"/>
          <a:stretch>
            <a:fillRect/>
          </a:stretch>
        </p:blipFill>
        <p:spPr>
          <a:xfrm>
            <a:off x="1266825" y="2090738"/>
            <a:ext cx="6610350" cy="35433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304800"/>
            <a:ext cx="7024688" cy="1143000"/>
          </a:xfrm>
        </p:spPr>
        <p:txBody>
          <a:bodyPr rtlCol="0">
            <a:normAutofit fontScale="90000"/>
          </a:bodyPr>
          <a:lstStyle/>
          <a:p>
            <a:pPr fontAlgn="auto">
              <a:spcAft>
                <a:spcPts val="0"/>
              </a:spcAft>
              <a:defRPr/>
            </a:pPr>
            <a:r>
              <a:rPr lang="en-US" smtClean="0"/>
              <a:t>5.Per sequence GC distribution</a:t>
            </a:r>
          </a:p>
        </p:txBody>
      </p:sp>
      <p:sp>
        <p:nvSpPr>
          <p:cNvPr id="40963" name="Content Placeholder 2"/>
          <p:cNvSpPr>
            <a:spLocks noGrp="1"/>
          </p:cNvSpPr>
          <p:nvPr>
            <p:ph idx="1"/>
          </p:nvPr>
        </p:nvSpPr>
        <p:spPr/>
        <p:txBody>
          <a:bodyPr/>
          <a:lstStyle/>
          <a:p>
            <a:endParaRPr lang="es-ES" smtClean="0"/>
          </a:p>
        </p:txBody>
      </p:sp>
      <p:pic>
        <p:nvPicPr>
          <p:cNvPr id="37892" name="Picture 2"/>
          <p:cNvPicPr>
            <a:picLocks noChangeAspect="1" noChangeArrowheads="1"/>
          </p:cNvPicPr>
          <p:nvPr/>
        </p:nvPicPr>
        <p:blipFill>
          <a:blip r:embed="rId2" cstate="print"/>
          <a:srcRect/>
          <a:stretch>
            <a:fillRect/>
          </a:stretch>
        </p:blipFill>
        <p:spPr bwMode="auto">
          <a:xfrm>
            <a:off x="685800" y="1604963"/>
            <a:ext cx="7848600" cy="4719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533400" y="0"/>
            <a:ext cx="7024688" cy="1143000"/>
          </a:xfrm>
        </p:spPr>
        <p:txBody>
          <a:bodyPr/>
          <a:lstStyle/>
          <a:p>
            <a:r>
              <a:rPr lang="en-US" smtClean="0"/>
              <a:t>6. Per base GC distribution</a:t>
            </a:r>
          </a:p>
        </p:txBody>
      </p:sp>
      <p:pic>
        <p:nvPicPr>
          <p:cNvPr id="38915" name="Picture 2"/>
          <p:cNvPicPr>
            <a:picLocks noGrp="1" noChangeAspect="1" noChangeArrowheads="1"/>
          </p:cNvPicPr>
          <p:nvPr>
            <p:ph idx="1"/>
          </p:nvPr>
        </p:nvPicPr>
        <p:blipFill>
          <a:blip r:embed="rId2" cstate="print"/>
          <a:srcRect/>
          <a:stretch>
            <a:fillRect/>
          </a:stretch>
        </p:blipFill>
        <p:spPr>
          <a:xfrm>
            <a:off x="609600" y="1295400"/>
            <a:ext cx="7848600" cy="48768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0"/>
            <a:ext cx="7024688" cy="1143000"/>
          </a:xfrm>
        </p:spPr>
        <p:txBody>
          <a:bodyPr/>
          <a:lstStyle/>
          <a:p>
            <a:r>
              <a:rPr lang="en-US" smtClean="0"/>
              <a:t>6. Per base GC distribution</a:t>
            </a:r>
          </a:p>
        </p:txBody>
      </p:sp>
      <p:pic>
        <p:nvPicPr>
          <p:cNvPr id="39939" name="Picture 2"/>
          <p:cNvPicPr>
            <a:picLocks noGrp="1" noChangeAspect="1" noChangeArrowheads="1"/>
          </p:cNvPicPr>
          <p:nvPr>
            <p:ph idx="1"/>
          </p:nvPr>
        </p:nvPicPr>
        <p:blipFill>
          <a:blip r:embed="rId2" cstate="print"/>
          <a:stretch>
            <a:fillRect/>
          </a:stretch>
        </p:blipFill>
        <p:spPr>
          <a:xfrm>
            <a:off x="1076325" y="1833563"/>
            <a:ext cx="6991350" cy="40576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Grp="1" noChangeArrowheads="1"/>
          </p:cNvSpPr>
          <p:nvPr>
            <p:ph type="title"/>
          </p:nvPr>
        </p:nvSpPr>
        <p:spPr/>
        <p:txBody>
          <a:bodyPr rtlCol="0">
            <a:normAutofit fontScale="90000"/>
          </a:bodyPr>
          <a:lstStyle/>
          <a:p>
            <a:pPr fontAlgn="auto">
              <a:spcAft>
                <a:spcPts val="0"/>
              </a:spcAft>
              <a:defRPr/>
            </a:pPr>
            <a:r>
              <a:rPr lang="es-ES" dirty="0" err="1" smtClean="0"/>
              <a:t>One</a:t>
            </a:r>
            <a:r>
              <a:rPr lang="es-ES" dirty="0" smtClean="0"/>
              <a:t> input, </a:t>
            </a:r>
            <a:r>
              <a:rPr lang="es-ES" dirty="0" err="1" smtClean="0"/>
              <a:t>many</a:t>
            </a:r>
            <a:r>
              <a:rPr lang="es-ES" dirty="0" smtClean="0"/>
              <a:t> </a:t>
            </a:r>
            <a:r>
              <a:rPr lang="es-ES" dirty="0" err="1" smtClean="0"/>
              <a:t>possible</a:t>
            </a:r>
            <a:r>
              <a:rPr lang="es-ES" dirty="0" smtClean="0"/>
              <a:t> outputs …</a:t>
            </a:r>
          </a:p>
        </p:txBody>
      </p:sp>
      <p:pic>
        <p:nvPicPr>
          <p:cNvPr id="7171" name="Picture 6"/>
          <p:cNvPicPr>
            <a:picLocks noGrp="1" noChangeAspect="1" noChangeArrowheads="1"/>
          </p:cNvPicPr>
          <p:nvPr>
            <p:ph idx="1"/>
          </p:nvPr>
        </p:nvPicPr>
        <p:blipFill>
          <a:blip r:embed="rId2" cstate="print"/>
          <a:srcRect/>
          <a:stretch>
            <a:fillRect/>
          </a:stretch>
        </p:blipFill>
        <p:spPr>
          <a:xfrm>
            <a:off x="852488" y="1524000"/>
            <a:ext cx="7529512" cy="473551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09600" y="0"/>
            <a:ext cx="7024688" cy="1143000"/>
          </a:xfrm>
        </p:spPr>
        <p:txBody>
          <a:bodyPr/>
          <a:lstStyle/>
          <a:p>
            <a:r>
              <a:rPr lang="en-US" smtClean="0"/>
              <a:t>7. Per base N content</a:t>
            </a:r>
          </a:p>
        </p:txBody>
      </p:sp>
      <p:pic>
        <p:nvPicPr>
          <p:cNvPr id="40963" name="Picture 2"/>
          <p:cNvPicPr>
            <a:picLocks noGrp="1" noChangeAspect="1" noChangeArrowheads="1"/>
          </p:cNvPicPr>
          <p:nvPr>
            <p:ph idx="1"/>
          </p:nvPr>
        </p:nvPicPr>
        <p:blipFill>
          <a:blip r:embed="rId2" cstate="print"/>
          <a:srcRect/>
          <a:stretch>
            <a:fillRect/>
          </a:stretch>
        </p:blipFill>
        <p:spPr>
          <a:xfrm>
            <a:off x="609600" y="1219200"/>
            <a:ext cx="7948613" cy="5029200"/>
          </a:xfrm>
          <a:ln w="38100" cap="sq">
            <a:solidFill>
              <a:srgbClr val="000000"/>
            </a:solidFill>
          </a:ln>
          <a:effectLst>
            <a:outerShdw blurRad="50800" dist="38100" dir="2700000" algn="tl" rotWithShape="0">
              <a:srgbClr val="000000">
                <a:alpha val="43000"/>
              </a:srgbClr>
            </a:outerShdw>
          </a:effectLst>
        </p:spPr>
      </p:pic>
      <p:pic>
        <p:nvPicPr>
          <p:cNvPr id="6" name="Picture 3"/>
          <p:cNvPicPr>
            <a:picLocks noChangeAspect="1" noChangeArrowheads="1"/>
          </p:cNvPicPr>
          <p:nvPr/>
        </p:nvPicPr>
        <p:blipFill>
          <a:blip r:embed="rId3" cstate="print"/>
          <a:srcRect/>
          <a:stretch>
            <a:fillRect/>
          </a:stretch>
        </p:blipFill>
        <p:spPr bwMode="auto">
          <a:xfrm>
            <a:off x="1219200" y="1752600"/>
            <a:ext cx="5562600" cy="3287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533400" y="0"/>
            <a:ext cx="7024688" cy="1143000"/>
          </a:xfrm>
        </p:spPr>
        <p:txBody>
          <a:bodyPr/>
          <a:lstStyle/>
          <a:p>
            <a:r>
              <a:rPr lang="en-US" smtClean="0"/>
              <a:t>7. Length Distribution</a:t>
            </a:r>
          </a:p>
        </p:txBody>
      </p:sp>
      <p:pic>
        <p:nvPicPr>
          <p:cNvPr id="41987" name="Picture 2"/>
          <p:cNvPicPr>
            <a:picLocks noGrp="1" noChangeAspect="1" noChangeArrowheads="1"/>
          </p:cNvPicPr>
          <p:nvPr>
            <p:ph idx="1"/>
          </p:nvPr>
        </p:nvPicPr>
        <p:blipFill>
          <a:blip r:embed="rId2" cstate="print"/>
          <a:srcRect/>
          <a:stretch>
            <a:fillRect/>
          </a:stretch>
        </p:blipFill>
        <p:spPr>
          <a:xfrm>
            <a:off x="609600" y="1676400"/>
            <a:ext cx="7848600" cy="4354513"/>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0"/>
            <a:ext cx="7024688" cy="1143000"/>
          </a:xfrm>
        </p:spPr>
        <p:txBody>
          <a:bodyPr/>
          <a:lstStyle/>
          <a:p>
            <a:r>
              <a:rPr lang="en-US" smtClean="0"/>
              <a:t>8. Kmer content</a:t>
            </a:r>
          </a:p>
        </p:txBody>
      </p:sp>
      <p:pic>
        <p:nvPicPr>
          <p:cNvPr id="44035" name="Picture 2"/>
          <p:cNvPicPr>
            <a:picLocks noGrp="1" noChangeAspect="1" noChangeArrowheads="1"/>
          </p:cNvPicPr>
          <p:nvPr>
            <p:ph idx="1"/>
          </p:nvPr>
        </p:nvPicPr>
        <p:blipFill>
          <a:blip r:embed="rId2" cstate="print"/>
          <a:srcRect/>
          <a:stretch>
            <a:fillRect/>
          </a:stretch>
        </p:blipFill>
        <p:spPr>
          <a:xfrm>
            <a:off x="1295400" y="2362200"/>
            <a:ext cx="6400800" cy="4038600"/>
          </a:xfrm>
          <a:ln w="38100" cap="sq">
            <a:solidFill>
              <a:srgbClr val="000000"/>
            </a:solidFill>
          </a:ln>
          <a:effectLst>
            <a:outerShdw blurRad="50800" dist="38100" dir="2700000" algn="tl" rotWithShape="0">
              <a:srgbClr val="000000">
                <a:alpha val="43000"/>
              </a:srgbClr>
            </a:outerShdw>
          </a:effectLst>
        </p:spPr>
      </p:pic>
      <p:sp>
        <p:nvSpPr>
          <p:cNvPr id="46084" name="Rectangle 5"/>
          <p:cNvSpPr>
            <a:spLocks noChangeArrowheads="1"/>
          </p:cNvSpPr>
          <p:nvPr/>
        </p:nvSpPr>
        <p:spPr bwMode="auto">
          <a:xfrm>
            <a:off x="1219200" y="1219200"/>
            <a:ext cx="7924800" cy="950913"/>
          </a:xfrm>
          <a:prstGeom prst="rect">
            <a:avLst/>
          </a:prstGeom>
          <a:noFill/>
          <a:ln w="9525">
            <a:noFill/>
            <a:miter lim="800000"/>
            <a:headEnd/>
            <a:tailEnd/>
          </a:ln>
        </p:spPr>
        <p:txBody>
          <a:bodyPr>
            <a:spAutoFit/>
          </a:bodyPr>
          <a:lstStyle/>
          <a:p>
            <a:r>
              <a:rPr lang="en-US">
                <a:solidFill>
                  <a:schemeClr val="tx1"/>
                </a:solidFill>
              </a:rPr>
              <a:t>Any k-mer showing more than a 3 fold overall enrichment or a 5 fold enrichment at any given base position will be reported by this module.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81000"/>
            <a:ext cx="7024688" cy="1143000"/>
          </a:xfrm>
        </p:spPr>
        <p:txBody>
          <a:bodyPr rtlCol="0">
            <a:normAutofit fontScale="90000"/>
          </a:bodyPr>
          <a:lstStyle/>
          <a:p>
            <a:pPr fontAlgn="auto">
              <a:spcAft>
                <a:spcPts val="0"/>
              </a:spcAft>
              <a:defRPr/>
            </a:pPr>
            <a:r>
              <a:rPr lang="en-US" smtClean="0"/>
              <a:t>9. Overrepresented/ duplicate sequences</a:t>
            </a:r>
          </a:p>
        </p:txBody>
      </p:sp>
      <p:pic>
        <p:nvPicPr>
          <p:cNvPr id="43012" name="Picture 3"/>
          <p:cNvPicPr>
            <a:picLocks noChangeAspect="1" noChangeArrowheads="1"/>
          </p:cNvPicPr>
          <p:nvPr/>
        </p:nvPicPr>
        <p:blipFill>
          <a:blip r:embed="rId2" cstate="print"/>
          <a:srcRect/>
          <a:stretch>
            <a:fillRect/>
          </a:stretch>
        </p:blipFill>
        <p:spPr bwMode="auto">
          <a:xfrm>
            <a:off x="2286000" y="5105400"/>
            <a:ext cx="5105400" cy="68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p:cNvSpPr txBox="1"/>
          <p:nvPr/>
        </p:nvSpPr>
        <p:spPr>
          <a:xfrm>
            <a:off x="1066800" y="2133600"/>
            <a:ext cx="6705600" cy="1477963"/>
          </a:xfrm>
          <a:prstGeom prst="rect">
            <a:avLst/>
          </a:prstGeom>
          <a:noFill/>
        </p:spPr>
        <p:txBody>
          <a:bodyPr>
            <a:spAutoFit/>
          </a:bodyPr>
          <a:lstStyle/>
          <a:p>
            <a:pPr>
              <a:defRPr/>
            </a:pPr>
            <a:r>
              <a:rPr lang="en-US" dirty="0">
                <a:latin typeface="Arial" charset="0"/>
              </a:rPr>
              <a:t>The analysis of overrepresented sequences will spot an increase in any exactly duplicated sequences </a:t>
            </a:r>
          </a:p>
          <a:p>
            <a:pPr>
              <a:defRPr/>
            </a:pPr>
            <a:endParaRPr lang="en-US" dirty="0">
              <a:solidFill>
                <a:schemeClr val="accent1">
                  <a:lumMod val="75000"/>
                </a:schemeClr>
              </a:solidFill>
              <a:latin typeface="Arial" charset="0"/>
            </a:endParaRPr>
          </a:p>
          <a:p>
            <a:pPr>
              <a:defRPr/>
            </a:pPr>
            <a:r>
              <a:rPr lang="en-US" dirty="0">
                <a:solidFill>
                  <a:schemeClr val="accent1">
                    <a:lumMod val="75000"/>
                  </a:schemeClr>
                </a:solidFill>
                <a:latin typeface="Arial" charset="0"/>
              </a:rPr>
              <a:t>Too many duplicate regions in the sequence will be due to sequencing problems</a:t>
            </a:r>
          </a:p>
        </p:txBody>
      </p:sp>
      <p:sp>
        <p:nvSpPr>
          <p:cNvPr id="47109" name="Rectangle 6"/>
          <p:cNvSpPr>
            <a:spLocks noChangeArrowheads="1"/>
          </p:cNvSpPr>
          <p:nvPr/>
        </p:nvSpPr>
        <p:spPr bwMode="auto">
          <a:xfrm>
            <a:off x="3276600" y="3886200"/>
            <a:ext cx="5867400" cy="646113"/>
          </a:xfrm>
          <a:prstGeom prst="rect">
            <a:avLst/>
          </a:prstGeom>
          <a:noFill/>
          <a:ln w="9525">
            <a:noFill/>
            <a:miter lim="800000"/>
            <a:headEnd/>
            <a:tailEnd/>
          </a:ln>
        </p:spPr>
        <p:txBody>
          <a:bodyPr>
            <a:spAutoFit/>
          </a:bodyPr>
          <a:lstStyle/>
          <a:p>
            <a:r>
              <a:rPr lang="en-US"/>
              <a:t>This module will issue a warning if any sequence is found to represent more than 0.1% of the total.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33400" y="457200"/>
            <a:ext cx="7024688" cy="1143000"/>
          </a:xfrm>
        </p:spPr>
        <p:txBody>
          <a:bodyPr/>
          <a:lstStyle/>
          <a:p>
            <a:r>
              <a:rPr lang="en-US" smtClean="0"/>
              <a:t>QC Report</a:t>
            </a:r>
          </a:p>
        </p:txBody>
      </p:sp>
      <p:sp>
        <p:nvSpPr>
          <p:cNvPr id="48131" name="Rectangle 3"/>
          <p:cNvSpPr>
            <a:spLocks noChangeArrowheads="1"/>
          </p:cNvSpPr>
          <p:nvPr/>
        </p:nvSpPr>
        <p:spPr bwMode="auto">
          <a:xfrm>
            <a:off x="1143000" y="1828800"/>
            <a:ext cx="6248400" cy="4800600"/>
          </a:xfrm>
          <a:prstGeom prst="rect">
            <a:avLst/>
          </a:prstGeom>
          <a:noFill/>
          <a:ln w="9525">
            <a:noFill/>
            <a:miter lim="800000"/>
            <a:headEnd/>
            <a:tailEnd/>
          </a:ln>
        </p:spPr>
        <p:txBody>
          <a:bodyPr>
            <a:spAutoFit/>
          </a:bodyPr>
          <a:lstStyle/>
          <a:p>
            <a:pPr>
              <a:buFont typeface="Wingdings" pitchFamily="2" charset="2"/>
              <a:buChar char="Ø"/>
            </a:pPr>
            <a:r>
              <a:rPr lang="en-US">
                <a:solidFill>
                  <a:srgbClr val="FF0000"/>
                </a:solidFill>
              </a:rPr>
              <a:t> Sequence Statistics</a:t>
            </a:r>
          </a:p>
          <a:p>
            <a:r>
              <a:rPr lang="en-US"/>
              <a:t>Total No. of Sequences	6970943</a:t>
            </a:r>
          </a:p>
          <a:p>
            <a:r>
              <a:rPr lang="en-US"/>
              <a:t>Avg. Sequence Length	54</a:t>
            </a:r>
          </a:p>
          <a:p>
            <a:r>
              <a:rPr lang="en-US"/>
              <a:t>Max Sequence Length	54</a:t>
            </a:r>
          </a:p>
          <a:p>
            <a:r>
              <a:rPr lang="en-US"/>
              <a:t>Min Sequence Length	54</a:t>
            </a:r>
          </a:p>
          <a:p>
            <a:r>
              <a:rPr lang="en-US"/>
              <a:t>Total Sequence Length	376430922</a:t>
            </a:r>
          </a:p>
          <a:p>
            <a:r>
              <a:rPr lang="en-US"/>
              <a:t>Total N bases	14254521</a:t>
            </a:r>
          </a:p>
          <a:p>
            <a:r>
              <a:rPr lang="en-US"/>
              <a:t>% N bases	3.78676</a:t>
            </a:r>
          </a:p>
          <a:p>
            <a:r>
              <a:rPr lang="en-US"/>
              <a:t>No of Sequences with Ns	278635</a:t>
            </a:r>
          </a:p>
          <a:p>
            <a:r>
              <a:rPr lang="en-US"/>
              <a:t>% Sequences with Ns	3.99709</a:t>
            </a:r>
          </a:p>
          <a:p>
            <a:endParaRPr lang="en-US"/>
          </a:p>
          <a:p>
            <a:endParaRPr lang="en-US"/>
          </a:p>
          <a:p>
            <a:pPr>
              <a:buFont typeface="Wingdings" pitchFamily="2" charset="2"/>
              <a:buChar char="Ø"/>
            </a:pPr>
            <a:r>
              <a:rPr lang="en-US">
                <a:solidFill>
                  <a:srgbClr val="FF0000"/>
                </a:solidFill>
              </a:rPr>
              <a:t>Quality Statistics</a:t>
            </a:r>
          </a:p>
          <a:p>
            <a:r>
              <a:rPr lang="en-US"/>
              <a:t>Total HQ bases	334195496</a:t>
            </a:r>
          </a:p>
          <a:p>
            <a:r>
              <a:rPr lang="en-US"/>
              <a:t>%HQ bases	88.78</a:t>
            </a:r>
          </a:p>
          <a:p>
            <a:r>
              <a:rPr lang="en-US"/>
              <a:t>Total HQ reads	6350256</a:t>
            </a:r>
          </a:p>
          <a:p>
            <a:r>
              <a:rPr lang="en-US"/>
              <a:t>%HQ reads	91.0961</a:t>
            </a:r>
          </a:p>
        </p:txBody>
      </p:sp>
      <p:pic>
        <p:nvPicPr>
          <p:cNvPr id="51206" name="Picture 6"/>
          <p:cNvPicPr>
            <a:picLocks noChangeAspect="1" noChangeArrowheads="1"/>
          </p:cNvPicPr>
          <p:nvPr/>
        </p:nvPicPr>
        <p:blipFill>
          <a:blip r:embed="rId2" cstate="print"/>
          <a:srcRect/>
          <a:stretch>
            <a:fillRect/>
          </a:stretch>
        </p:blipFill>
        <p:spPr bwMode="auto">
          <a:xfrm>
            <a:off x="5334000" y="2743200"/>
            <a:ext cx="3543300"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p:cNvSpPr txBox="1">
            <a:spLocks/>
          </p:cNvSpPr>
          <p:nvPr/>
        </p:nvSpPr>
        <p:spPr bwMode="auto">
          <a:xfrm>
            <a:off x="5630863" y="1524000"/>
            <a:ext cx="7026275" cy="1143000"/>
          </a:xfrm>
          <a:prstGeom prst="rect">
            <a:avLst/>
          </a:prstGeom>
          <a:noFill/>
          <a:ln w="9525">
            <a:noFill/>
            <a:miter lim="800000"/>
            <a:headEnd/>
            <a:tailEnd/>
          </a:ln>
        </p:spPr>
        <p:txBody>
          <a:bodyPr anchor="b"/>
          <a:lstStyle/>
          <a:p>
            <a:pPr eaLnBrk="0" hangingPunct="0">
              <a:defRPr/>
            </a:pPr>
            <a:r>
              <a:rPr lang="en-US" sz="2400" dirty="0">
                <a:solidFill>
                  <a:schemeClr val="accent1"/>
                </a:solidFill>
                <a:latin typeface="+mj-lt"/>
                <a:ea typeface="+mj-ea"/>
                <a:cs typeface="+mj-cs"/>
              </a:rPr>
              <a:t>Alignment statistics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Título"/>
          <p:cNvSpPr>
            <a:spLocks noGrp="1"/>
          </p:cNvSpPr>
          <p:nvPr>
            <p:ph type="ctrTitle"/>
          </p:nvPr>
        </p:nvSpPr>
        <p:spPr/>
        <p:txBody>
          <a:bodyPr/>
          <a:lstStyle/>
          <a:p>
            <a:r>
              <a:rPr lang="es-ES" smtClean="0"/>
              <a:t>Preprocessing raw data</a:t>
            </a:r>
            <a:endParaRPr lang="en-US" smtClean="0"/>
          </a:p>
        </p:txBody>
      </p:sp>
      <p:sp>
        <p:nvSpPr>
          <p:cNvPr id="8195" name="2 Marcador de contenido"/>
          <p:cNvSpPr>
            <a:spLocks noGrp="1"/>
          </p:cNvSpPr>
          <p:nvPr>
            <p:ph type="subTitle" idx="1"/>
          </p:nvPr>
        </p:nvSpPr>
        <p:spPr/>
        <p:txBody>
          <a:bodyPr rtlCol="0">
            <a:normAutofit/>
          </a:bodyPr>
          <a:lstStyle/>
          <a:p>
            <a:pPr fontAlgn="auto">
              <a:spcAft>
                <a:spcPts val="0"/>
              </a:spcAft>
              <a:defRPr/>
            </a:pPr>
            <a:r>
              <a:rPr lang="es-ES" dirty="0" err="1" smtClean="0"/>
              <a:t>Removing</a:t>
            </a:r>
            <a:r>
              <a:rPr lang="es-ES" dirty="0" smtClean="0"/>
              <a:t> </a:t>
            </a:r>
            <a:r>
              <a:rPr lang="es-ES" dirty="0" err="1" smtClean="0"/>
              <a:t>technical</a:t>
            </a:r>
            <a:r>
              <a:rPr lang="es-ES" dirty="0" smtClean="0"/>
              <a:t> </a:t>
            </a:r>
            <a:r>
              <a:rPr lang="es-ES" dirty="0" err="1" smtClean="0"/>
              <a:t>artifacts</a:t>
            </a:r>
            <a:endParaRPr lang="es-ES" dirty="0" smtClean="0"/>
          </a:p>
          <a:p>
            <a:pPr fontAlgn="auto">
              <a:spcAft>
                <a:spcPts val="0"/>
              </a:spcAft>
              <a:defRPr/>
            </a:pPr>
            <a:r>
              <a:rPr lang="es-ES" dirty="0" err="1" smtClean="0"/>
              <a:t>Adjusting</a:t>
            </a:r>
            <a:r>
              <a:rPr lang="es-ES" dirty="0" smtClean="0"/>
              <a:t> </a:t>
            </a:r>
            <a:r>
              <a:rPr lang="es-ES" dirty="0" err="1" smtClean="0"/>
              <a:t>biases</a:t>
            </a:r>
            <a:endParaRPr lang="es-ES" dirty="0" smtClean="0"/>
          </a:p>
          <a:p>
            <a:pPr fontAlgn="auto">
              <a:spcAft>
                <a:spcPts val="0"/>
              </a:spcAft>
              <a:defRPr/>
            </a:pPr>
            <a:r>
              <a:rPr lang="es-ES" dirty="0" err="1" smtClean="0"/>
              <a:t>etc</a:t>
            </a:r>
            <a:endParaRPr lang="es-ES" dirty="0" smtClean="0"/>
          </a:p>
          <a:p>
            <a:pPr fontAlgn="auto">
              <a:spcAft>
                <a:spcPts val="0"/>
              </a:spcAft>
              <a:defRPr/>
            </a:pPr>
            <a:endParaRPr lang="en-US"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Título"/>
          <p:cNvSpPr>
            <a:spLocks noGrp="1"/>
          </p:cNvSpPr>
          <p:nvPr>
            <p:ph type="title"/>
          </p:nvPr>
        </p:nvSpPr>
        <p:spPr/>
        <p:txBody>
          <a:bodyPr/>
          <a:lstStyle/>
          <a:p>
            <a:r>
              <a:rPr lang="es-ES" smtClean="0"/>
              <a:t>Quality control of raw data</a:t>
            </a:r>
          </a:p>
        </p:txBody>
      </p:sp>
      <p:pic>
        <p:nvPicPr>
          <p:cNvPr id="50179" name="Picture 2"/>
          <p:cNvPicPr>
            <a:picLocks noChangeAspect="1" noChangeArrowheads="1"/>
          </p:cNvPicPr>
          <p:nvPr/>
        </p:nvPicPr>
        <p:blipFill>
          <a:blip r:embed="rId2" cstate="print"/>
          <a:srcRect/>
          <a:stretch>
            <a:fillRect/>
          </a:stretch>
        </p:blipFill>
        <p:spPr bwMode="auto">
          <a:xfrm>
            <a:off x="619125" y="1619250"/>
            <a:ext cx="7905750" cy="36195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Título"/>
          <p:cNvSpPr>
            <a:spLocks noGrp="1"/>
          </p:cNvSpPr>
          <p:nvPr>
            <p:ph type="title"/>
          </p:nvPr>
        </p:nvSpPr>
        <p:spPr/>
        <p:txBody>
          <a:bodyPr/>
          <a:lstStyle/>
          <a:p>
            <a:r>
              <a:rPr lang="es-ES" smtClean="0"/>
              <a:t>Preprocessing</a:t>
            </a:r>
          </a:p>
        </p:txBody>
      </p:sp>
      <p:pic>
        <p:nvPicPr>
          <p:cNvPr id="51203" name="Picture 2"/>
          <p:cNvPicPr>
            <a:picLocks noChangeAspect="1" noChangeArrowheads="1"/>
          </p:cNvPicPr>
          <p:nvPr/>
        </p:nvPicPr>
        <p:blipFill>
          <a:blip r:embed="rId2" cstate="print"/>
          <a:srcRect/>
          <a:stretch>
            <a:fillRect/>
          </a:stretch>
        </p:blipFill>
        <p:spPr bwMode="auto">
          <a:xfrm>
            <a:off x="542925" y="1352550"/>
            <a:ext cx="8058150" cy="50482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Título"/>
          <p:cNvSpPr>
            <a:spLocks noGrp="1"/>
          </p:cNvSpPr>
          <p:nvPr>
            <p:ph type="title"/>
          </p:nvPr>
        </p:nvSpPr>
        <p:spPr/>
        <p:txBody>
          <a:bodyPr/>
          <a:lstStyle/>
          <a:p>
            <a:r>
              <a:rPr lang="es-ES" smtClean="0"/>
              <a:t>Technical contamination</a:t>
            </a:r>
          </a:p>
        </p:txBody>
      </p:sp>
      <p:pic>
        <p:nvPicPr>
          <p:cNvPr id="52227" name="Picture 2"/>
          <p:cNvPicPr>
            <a:picLocks noChangeAspect="1" noChangeArrowheads="1"/>
          </p:cNvPicPr>
          <p:nvPr/>
        </p:nvPicPr>
        <p:blipFill>
          <a:blip r:embed="rId2" cstate="print"/>
          <a:srcRect/>
          <a:stretch>
            <a:fillRect/>
          </a:stretch>
        </p:blipFill>
        <p:spPr bwMode="auto">
          <a:xfrm>
            <a:off x="71438" y="1409700"/>
            <a:ext cx="9001125" cy="53721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3 Título"/>
          <p:cNvSpPr>
            <a:spLocks noGrp="1"/>
          </p:cNvSpPr>
          <p:nvPr>
            <p:ph type="title"/>
          </p:nvPr>
        </p:nvSpPr>
        <p:spPr/>
        <p:txBody>
          <a:bodyPr/>
          <a:lstStyle/>
          <a:p>
            <a:r>
              <a:rPr lang="es-ES" smtClean="0"/>
              <a:t>Removing low quality reads</a:t>
            </a:r>
          </a:p>
        </p:txBody>
      </p:sp>
      <p:pic>
        <p:nvPicPr>
          <p:cNvPr id="53251" name="Picture 2"/>
          <p:cNvPicPr>
            <a:picLocks noChangeAspect="1" noChangeArrowheads="1"/>
          </p:cNvPicPr>
          <p:nvPr/>
        </p:nvPicPr>
        <p:blipFill>
          <a:blip r:embed="rId2" cstate="print"/>
          <a:srcRect/>
          <a:stretch>
            <a:fillRect/>
          </a:stretch>
        </p:blipFill>
        <p:spPr bwMode="auto">
          <a:xfrm>
            <a:off x="304800" y="1219200"/>
            <a:ext cx="8329613" cy="50387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153400" cy="1143000"/>
          </a:xfrm>
        </p:spPr>
        <p:txBody>
          <a:bodyPr/>
          <a:lstStyle/>
          <a:p>
            <a:r>
              <a:rPr lang="en-US" smtClean="0"/>
              <a:t>Typical Sequence Data Formats(I) </a:t>
            </a:r>
          </a:p>
        </p:txBody>
      </p:sp>
      <p:sp>
        <p:nvSpPr>
          <p:cNvPr id="6147" name="Content Placeholder 2"/>
          <p:cNvSpPr>
            <a:spLocks noGrp="1"/>
          </p:cNvSpPr>
          <p:nvPr>
            <p:ph idx="1"/>
          </p:nvPr>
        </p:nvSpPr>
        <p:spPr>
          <a:xfrm>
            <a:off x="990600" y="1752600"/>
            <a:ext cx="6777038" cy="4648200"/>
          </a:xfrm>
        </p:spPr>
        <p:txBody>
          <a:bodyPr rtlCol="0">
            <a:normAutofit fontScale="70000" lnSpcReduction="20000"/>
          </a:bodyPr>
          <a:lstStyle/>
          <a:p>
            <a:pPr fontAlgn="auto">
              <a:spcAft>
                <a:spcPts val="0"/>
              </a:spcAft>
              <a:defRPr/>
            </a:pPr>
            <a:r>
              <a:rPr lang="en-US" dirty="0" smtClean="0"/>
              <a:t>All Sequence formats are </a:t>
            </a:r>
            <a:r>
              <a:rPr lang="en-US" b="1" dirty="0" smtClean="0"/>
              <a:t>ASCII</a:t>
            </a:r>
            <a:r>
              <a:rPr lang="en-US" dirty="0" smtClean="0"/>
              <a:t> text containing sequence ID, Quality Scores, Annotation details, comments, and other descriptions about sequence</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Formats are  designed to </a:t>
            </a:r>
            <a:r>
              <a:rPr lang="en-US" b="1" dirty="0" smtClean="0"/>
              <a:t>hold sequence </a:t>
            </a:r>
            <a:r>
              <a:rPr lang="en-US" dirty="0" smtClean="0"/>
              <a:t>data and other information about sequence </a:t>
            </a:r>
          </a:p>
          <a:p>
            <a:pPr fontAlgn="auto">
              <a:spcAft>
                <a:spcPts val="0"/>
              </a:spcAft>
              <a:defRPr/>
            </a:pPr>
            <a:endParaRPr lang="en-US" dirty="0" smtClean="0"/>
          </a:p>
          <a:p>
            <a:pPr fontAlgn="auto">
              <a:spcAft>
                <a:spcPts val="0"/>
              </a:spcAft>
              <a:defRPr/>
            </a:pPr>
            <a:r>
              <a:rPr lang="es-ES" b="1" dirty="0" err="1" smtClean="0"/>
              <a:t>FastA</a:t>
            </a:r>
            <a:r>
              <a:rPr lang="es-ES" b="1" dirty="0" smtClean="0"/>
              <a:t> </a:t>
            </a:r>
            <a:r>
              <a:rPr lang="es-ES" dirty="0" err="1" smtClean="0"/>
              <a:t>format</a:t>
            </a:r>
            <a:r>
              <a:rPr lang="es-ES" dirty="0" smtClean="0"/>
              <a:t> (</a:t>
            </a:r>
            <a:r>
              <a:rPr lang="es-ES" dirty="0" err="1" smtClean="0"/>
              <a:t>everybody</a:t>
            </a:r>
            <a:r>
              <a:rPr lang="es-ES" dirty="0" smtClean="0"/>
              <a:t> </a:t>
            </a:r>
            <a:r>
              <a:rPr lang="es-ES" dirty="0" err="1" smtClean="0"/>
              <a:t>knows</a:t>
            </a:r>
            <a:r>
              <a:rPr lang="es-ES" dirty="0" smtClean="0"/>
              <a:t> </a:t>
            </a:r>
            <a:r>
              <a:rPr lang="es-ES" dirty="0" err="1" smtClean="0"/>
              <a:t>about</a:t>
            </a:r>
            <a:r>
              <a:rPr lang="es-ES" dirty="0" smtClean="0"/>
              <a:t> </a:t>
            </a:r>
            <a:r>
              <a:rPr lang="es-ES" dirty="0" err="1" smtClean="0"/>
              <a:t>it</a:t>
            </a:r>
            <a:r>
              <a:rPr lang="es-ES" dirty="0" smtClean="0"/>
              <a:t>)</a:t>
            </a:r>
          </a:p>
          <a:p>
            <a:pPr lvl="1" fontAlgn="auto">
              <a:spcAft>
                <a:spcPts val="0"/>
              </a:spcAft>
              <a:defRPr/>
            </a:pPr>
            <a:r>
              <a:rPr lang="es-ES" dirty="0" err="1" smtClean="0"/>
              <a:t>Header</a:t>
            </a:r>
            <a:r>
              <a:rPr lang="es-ES" dirty="0" smtClean="0"/>
              <a:t> line </a:t>
            </a:r>
            <a:r>
              <a:rPr lang="es-ES" dirty="0" err="1" smtClean="0"/>
              <a:t>starts</a:t>
            </a:r>
            <a:r>
              <a:rPr lang="es-ES" dirty="0" smtClean="0"/>
              <a:t> </a:t>
            </a:r>
            <a:r>
              <a:rPr lang="es-ES" dirty="0" err="1" smtClean="0"/>
              <a:t>with</a:t>
            </a:r>
            <a:r>
              <a:rPr lang="es-ES" dirty="0" smtClean="0"/>
              <a:t> “&gt;” </a:t>
            </a:r>
            <a:r>
              <a:rPr lang="es-ES" dirty="0" err="1" smtClean="0"/>
              <a:t>followed</a:t>
            </a:r>
            <a:r>
              <a:rPr lang="es-ES" dirty="0" smtClean="0"/>
              <a:t> </a:t>
            </a:r>
            <a:r>
              <a:rPr lang="es-ES" dirty="0" err="1" smtClean="0"/>
              <a:t>by</a:t>
            </a:r>
            <a:r>
              <a:rPr lang="es-ES" dirty="0" smtClean="0"/>
              <a:t> a </a:t>
            </a:r>
            <a:r>
              <a:rPr lang="es-ES" dirty="0" err="1" smtClean="0"/>
              <a:t>sequence</a:t>
            </a:r>
            <a:r>
              <a:rPr lang="es-ES" dirty="0" smtClean="0"/>
              <a:t> ID</a:t>
            </a:r>
          </a:p>
          <a:p>
            <a:pPr lvl="1" fontAlgn="auto">
              <a:spcAft>
                <a:spcPts val="0"/>
              </a:spcAft>
              <a:defRPr/>
            </a:pPr>
            <a:r>
              <a:rPr lang="es-ES" dirty="0" err="1" smtClean="0"/>
              <a:t>Sequence</a:t>
            </a:r>
            <a:r>
              <a:rPr lang="es-ES" dirty="0" smtClean="0"/>
              <a:t> (</a:t>
            </a:r>
            <a:r>
              <a:rPr lang="es-ES" dirty="0" err="1" smtClean="0"/>
              <a:t>string</a:t>
            </a:r>
            <a:r>
              <a:rPr lang="es-ES" dirty="0" smtClean="0"/>
              <a:t> of </a:t>
            </a:r>
            <a:r>
              <a:rPr lang="es-ES" dirty="0" err="1" smtClean="0"/>
              <a:t>nt</a:t>
            </a:r>
            <a:r>
              <a:rPr lang="es-ES" dirty="0" smtClean="0"/>
              <a:t>).</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p:txBody>
      </p:sp>
      <p:pic>
        <p:nvPicPr>
          <p:cNvPr id="6" name="Picture 2" descr="C:\Users\Administrator\Desktop\1.png"/>
          <p:cNvPicPr>
            <a:picLocks noChangeAspect="1" noChangeArrowheads="1"/>
          </p:cNvPicPr>
          <p:nvPr/>
        </p:nvPicPr>
        <p:blipFill>
          <a:blip r:embed="rId2" cstate="print"/>
          <a:srcRect/>
          <a:stretch>
            <a:fillRect/>
          </a:stretch>
        </p:blipFill>
        <p:spPr bwMode="auto">
          <a:xfrm>
            <a:off x="1600200" y="2819400"/>
            <a:ext cx="5410200" cy="1000125"/>
          </a:xfrm>
          <a:prstGeom prst="rect">
            <a:avLst/>
          </a:prstGeom>
          <a:noFill/>
          <a:ln w="38100" cap="sq">
            <a:solidFill>
              <a:srgbClr val="000000"/>
            </a:solidFill>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411162"/>
          </a:xfrm>
        </p:spPr>
        <p:txBody>
          <a:bodyPr rtlCol="0">
            <a:normAutofit fontScale="90000"/>
          </a:bodyPr>
          <a:lstStyle/>
          <a:p>
            <a:pPr fontAlgn="auto">
              <a:spcAft>
                <a:spcPts val="0"/>
              </a:spcAft>
              <a:defRPr/>
            </a:pPr>
            <a:r>
              <a:rPr lang="es-ES" dirty="0" err="1" smtClean="0"/>
              <a:t>Trimming</a:t>
            </a:r>
            <a:r>
              <a:rPr lang="es-ES" dirty="0" smtClean="0"/>
              <a:t> </a:t>
            </a:r>
            <a:r>
              <a:rPr lang="es-ES" dirty="0" err="1" smtClean="0"/>
              <a:t>reads</a:t>
            </a:r>
            <a:endParaRPr lang="es-ES" dirty="0" smtClean="0"/>
          </a:p>
        </p:txBody>
      </p:sp>
      <p:pic>
        <p:nvPicPr>
          <p:cNvPr id="54275" name="Picture 2"/>
          <p:cNvPicPr>
            <a:picLocks noChangeAspect="1" noChangeArrowheads="1"/>
          </p:cNvPicPr>
          <p:nvPr/>
        </p:nvPicPr>
        <p:blipFill>
          <a:blip r:embed="rId2" cstate="print"/>
          <a:srcRect/>
          <a:stretch>
            <a:fillRect/>
          </a:stretch>
        </p:blipFill>
        <p:spPr bwMode="auto">
          <a:xfrm>
            <a:off x="381000" y="728663"/>
            <a:ext cx="8153400" cy="6129337"/>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1 Título"/>
          <p:cNvSpPr>
            <a:spLocks noGrp="1"/>
          </p:cNvSpPr>
          <p:nvPr>
            <p:ph type="title"/>
          </p:nvPr>
        </p:nvSpPr>
        <p:spPr/>
        <p:txBody>
          <a:bodyPr/>
          <a:lstStyle/>
          <a:p>
            <a:r>
              <a:rPr lang="es-ES" smtClean="0"/>
              <a:t>Technical contamination</a:t>
            </a:r>
          </a:p>
        </p:txBody>
      </p:sp>
      <p:pic>
        <p:nvPicPr>
          <p:cNvPr id="55299" name="Picture 2"/>
          <p:cNvPicPr>
            <a:picLocks noChangeAspect="1" noChangeArrowheads="1"/>
          </p:cNvPicPr>
          <p:nvPr/>
        </p:nvPicPr>
        <p:blipFill>
          <a:blip r:embed="rId2" cstate="print"/>
          <a:srcRect/>
          <a:stretch>
            <a:fillRect/>
          </a:stretch>
        </p:blipFill>
        <p:spPr bwMode="auto">
          <a:xfrm>
            <a:off x="428625" y="1428750"/>
            <a:ext cx="8286750" cy="52768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Título"/>
          <p:cNvSpPr>
            <a:spLocks noGrp="1"/>
          </p:cNvSpPr>
          <p:nvPr>
            <p:ph type="title"/>
          </p:nvPr>
        </p:nvSpPr>
        <p:spPr/>
        <p:txBody>
          <a:bodyPr/>
          <a:lstStyle/>
          <a:p>
            <a:r>
              <a:rPr lang="es-ES" smtClean="0"/>
              <a:t>Remove adaptors &amp; primers &amp; etc</a:t>
            </a:r>
          </a:p>
        </p:txBody>
      </p:sp>
      <p:pic>
        <p:nvPicPr>
          <p:cNvPr id="56323" name="Picture 2"/>
          <p:cNvPicPr>
            <a:picLocks noChangeAspect="1" noChangeArrowheads="1"/>
          </p:cNvPicPr>
          <p:nvPr/>
        </p:nvPicPr>
        <p:blipFill>
          <a:blip r:embed="rId2" cstate="print"/>
          <a:srcRect/>
          <a:stretch>
            <a:fillRect/>
          </a:stretch>
        </p:blipFill>
        <p:spPr bwMode="auto">
          <a:xfrm>
            <a:off x="533400" y="1143000"/>
            <a:ext cx="8229600" cy="56642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Título"/>
          <p:cNvSpPr>
            <a:spLocks noGrp="1"/>
          </p:cNvSpPr>
          <p:nvPr>
            <p:ph type="title"/>
          </p:nvPr>
        </p:nvSpPr>
        <p:spPr/>
        <p:txBody>
          <a:bodyPr/>
          <a:lstStyle/>
          <a:p>
            <a:r>
              <a:rPr lang="es-ES" smtClean="0"/>
              <a:t>Fastq-mcf-output</a:t>
            </a:r>
          </a:p>
        </p:txBody>
      </p:sp>
      <p:pic>
        <p:nvPicPr>
          <p:cNvPr id="57347" name="Picture 2"/>
          <p:cNvPicPr>
            <a:picLocks noChangeAspect="1" noChangeArrowheads="1"/>
          </p:cNvPicPr>
          <p:nvPr/>
        </p:nvPicPr>
        <p:blipFill>
          <a:blip r:embed="rId2" cstate="print"/>
          <a:srcRect/>
          <a:stretch>
            <a:fillRect/>
          </a:stretch>
        </p:blipFill>
        <p:spPr bwMode="auto">
          <a:xfrm>
            <a:off x="280988" y="1323975"/>
            <a:ext cx="8582025" cy="42100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Título"/>
          <p:cNvSpPr>
            <a:spLocks noGrp="1"/>
          </p:cNvSpPr>
          <p:nvPr>
            <p:ph type="title"/>
          </p:nvPr>
        </p:nvSpPr>
        <p:spPr/>
        <p:txBody>
          <a:bodyPr/>
          <a:lstStyle/>
          <a:p>
            <a:r>
              <a:rPr lang="es-ES" smtClean="0"/>
              <a:t>Technical contamination</a:t>
            </a:r>
          </a:p>
        </p:txBody>
      </p:sp>
      <p:pic>
        <p:nvPicPr>
          <p:cNvPr id="58371" name="Picture 2"/>
          <p:cNvPicPr>
            <a:picLocks noChangeAspect="1" noChangeArrowheads="1"/>
          </p:cNvPicPr>
          <p:nvPr/>
        </p:nvPicPr>
        <p:blipFill>
          <a:blip r:embed="rId2" cstate="print"/>
          <a:srcRect/>
          <a:stretch>
            <a:fillRect/>
          </a:stretch>
        </p:blipFill>
        <p:spPr bwMode="auto">
          <a:xfrm>
            <a:off x="457200" y="1114425"/>
            <a:ext cx="8229600" cy="46291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Título"/>
          <p:cNvSpPr>
            <a:spLocks noGrp="1"/>
          </p:cNvSpPr>
          <p:nvPr>
            <p:ph type="title"/>
          </p:nvPr>
        </p:nvSpPr>
        <p:spPr/>
        <p:txBody>
          <a:bodyPr/>
          <a:lstStyle/>
          <a:p>
            <a:r>
              <a:rPr lang="es-ES" smtClean="0"/>
              <a:t>Biological contamination</a:t>
            </a:r>
          </a:p>
        </p:txBody>
      </p:sp>
      <p:pic>
        <p:nvPicPr>
          <p:cNvPr id="59395" name="Picture 2"/>
          <p:cNvPicPr>
            <a:picLocks noChangeAspect="1" noChangeArrowheads="1"/>
          </p:cNvPicPr>
          <p:nvPr/>
        </p:nvPicPr>
        <p:blipFill>
          <a:blip r:embed="rId2" cstate="print"/>
          <a:srcRect/>
          <a:stretch>
            <a:fillRect/>
          </a:stretch>
        </p:blipFill>
        <p:spPr bwMode="auto">
          <a:xfrm>
            <a:off x="457200" y="1447800"/>
            <a:ext cx="8229600" cy="5105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Título"/>
          <p:cNvSpPr>
            <a:spLocks noGrp="1"/>
          </p:cNvSpPr>
          <p:nvPr>
            <p:ph type="title"/>
          </p:nvPr>
        </p:nvSpPr>
        <p:spPr/>
        <p:txBody>
          <a:bodyPr/>
          <a:lstStyle/>
          <a:p>
            <a:r>
              <a:rPr lang="es-ES" smtClean="0"/>
              <a:t>Biological contamination</a:t>
            </a:r>
          </a:p>
        </p:txBody>
      </p:sp>
      <p:pic>
        <p:nvPicPr>
          <p:cNvPr id="60419" name="Picture 2"/>
          <p:cNvPicPr>
            <a:picLocks noChangeAspect="1" noChangeArrowheads="1"/>
          </p:cNvPicPr>
          <p:nvPr/>
        </p:nvPicPr>
        <p:blipFill>
          <a:blip r:embed="rId2" cstate="print"/>
          <a:srcRect/>
          <a:stretch>
            <a:fillRect/>
          </a:stretch>
        </p:blipFill>
        <p:spPr bwMode="auto">
          <a:xfrm>
            <a:off x="233363" y="1295400"/>
            <a:ext cx="8677275" cy="5334000"/>
          </a:xfrm>
          <a:prstGeom prst="rect">
            <a:avLst/>
          </a:prstGeom>
          <a:noFill/>
          <a:ln w="9525">
            <a:noFill/>
            <a:miter lim="800000"/>
            <a:headEnd/>
            <a:tailEnd/>
          </a:ln>
        </p:spPr>
      </p:pic>
      <p:pic>
        <p:nvPicPr>
          <p:cNvPr id="60420" name="Picture 3"/>
          <p:cNvPicPr>
            <a:picLocks noChangeAspect="1" noChangeArrowheads="1"/>
          </p:cNvPicPr>
          <p:nvPr/>
        </p:nvPicPr>
        <p:blipFill>
          <a:blip r:embed="rId3" cstate="print"/>
          <a:srcRect/>
          <a:stretch>
            <a:fillRect/>
          </a:stretch>
        </p:blipFill>
        <p:spPr bwMode="auto">
          <a:xfrm>
            <a:off x="152400" y="5715000"/>
            <a:ext cx="981075" cy="96202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Título"/>
          <p:cNvSpPr>
            <a:spLocks noGrp="1"/>
          </p:cNvSpPr>
          <p:nvPr>
            <p:ph type="title"/>
          </p:nvPr>
        </p:nvSpPr>
        <p:spPr/>
        <p:txBody>
          <a:bodyPr/>
          <a:lstStyle/>
          <a:p>
            <a:r>
              <a:rPr lang="es-ES" smtClean="0"/>
              <a:t>Biological contamination</a:t>
            </a:r>
          </a:p>
        </p:txBody>
      </p:sp>
      <p:pic>
        <p:nvPicPr>
          <p:cNvPr id="61443" name="Picture 2"/>
          <p:cNvPicPr>
            <a:picLocks noChangeAspect="1" noChangeArrowheads="1"/>
          </p:cNvPicPr>
          <p:nvPr/>
        </p:nvPicPr>
        <p:blipFill>
          <a:blip r:embed="rId2" cstate="print"/>
          <a:srcRect/>
          <a:stretch>
            <a:fillRect/>
          </a:stretch>
        </p:blipFill>
        <p:spPr bwMode="auto">
          <a:xfrm>
            <a:off x="457200" y="1495425"/>
            <a:ext cx="7791450" cy="475297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p:cNvSpPr>
            <a:spLocks noGrp="1"/>
          </p:cNvSpPr>
          <p:nvPr>
            <p:ph type="title"/>
          </p:nvPr>
        </p:nvSpPr>
        <p:spPr/>
        <p:txBody>
          <a:bodyPr/>
          <a:lstStyle/>
          <a:p>
            <a:r>
              <a:rPr lang="es-ES" smtClean="0"/>
              <a:t>Summary preprocessing</a:t>
            </a:r>
          </a:p>
        </p:txBody>
      </p:sp>
      <p:pic>
        <p:nvPicPr>
          <p:cNvPr id="62467" name="Picture 2"/>
          <p:cNvPicPr>
            <a:picLocks noChangeAspect="1" noChangeArrowheads="1"/>
          </p:cNvPicPr>
          <p:nvPr/>
        </p:nvPicPr>
        <p:blipFill>
          <a:blip r:embed="rId2" cstate="print"/>
          <a:srcRect/>
          <a:stretch>
            <a:fillRect/>
          </a:stretch>
        </p:blipFill>
        <p:spPr bwMode="auto">
          <a:xfrm>
            <a:off x="452438" y="1352550"/>
            <a:ext cx="8239125" cy="5429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1 Título"/>
          <p:cNvSpPr>
            <a:spLocks noGrp="1"/>
          </p:cNvSpPr>
          <p:nvPr>
            <p:ph type="title"/>
          </p:nvPr>
        </p:nvSpPr>
        <p:spPr/>
        <p:txBody>
          <a:bodyPr/>
          <a:lstStyle/>
          <a:p>
            <a:r>
              <a:rPr lang="es-ES" smtClean="0"/>
              <a:t>Acknowledgements</a:t>
            </a:r>
          </a:p>
        </p:txBody>
      </p:sp>
      <p:sp>
        <p:nvSpPr>
          <p:cNvPr id="63491" name="2 Marcador de contenido"/>
          <p:cNvSpPr>
            <a:spLocks noGrp="1"/>
          </p:cNvSpPr>
          <p:nvPr>
            <p:ph idx="1"/>
          </p:nvPr>
        </p:nvSpPr>
        <p:spPr/>
        <p:txBody>
          <a:bodyPr/>
          <a:lstStyle/>
          <a:p>
            <a:r>
              <a:rPr lang="es-ES" smtClean="0"/>
              <a:t>Part of these slides has been prepared borrowing material from other presentations.</a:t>
            </a:r>
          </a:p>
          <a:p>
            <a:r>
              <a:rPr lang="es-ES" smtClean="0"/>
              <a:t>I am particularly thankful to</a:t>
            </a:r>
          </a:p>
          <a:p>
            <a:pPr lvl="1"/>
            <a:r>
              <a:rPr lang="es-ES" smtClean="0"/>
              <a:t>Javier Santoyo</a:t>
            </a:r>
          </a:p>
          <a:p>
            <a:pPr lvl="1"/>
            <a:r>
              <a:rPr lang="es-ES" smtClean="0"/>
              <a:t>Joachim Jacob (VIB)</a:t>
            </a:r>
          </a:p>
          <a:p>
            <a:pPr lvl="1"/>
            <a:r>
              <a:rPr lang="en-GB" smtClean="0"/>
              <a:t>Karan Veer Singh (NBAGR)</a:t>
            </a:r>
            <a:endParaRPr lang="en-US" smtClean="0"/>
          </a:p>
          <a:p>
            <a:pPr>
              <a:buFont typeface="Arial" pitchFamily="34" charset="0"/>
              <a:buNone/>
            </a:pPr>
            <a:endParaRPr lang="es-ES"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381000"/>
            <a:ext cx="7024688" cy="1143000"/>
          </a:xfrm>
        </p:spPr>
        <p:txBody>
          <a:bodyPr/>
          <a:lstStyle/>
          <a:p>
            <a:r>
              <a:rPr lang="en-US" smtClean="0"/>
              <a:t>Why so many formats?</a:t>
            </a:r>
          </a:p>
        </p:txBody>
      </p:sp>
      <p:pic>
        <p:nvPicPr>
          <p:cNvPr id="7175" name="Picture 7"/>
          <p:cNvPicPr>
            <a:picLocks noChangeAspect="1" noChangeArrowheads="1"/>
          </p:cNvPicPr>
          <p:nvPr/>
        </p:nvPicPr>
        <p:blipFill>
          <a:blip r:embed="rId2" cstate="print"/>
          <a:srcRect/>
          <a:stretch>
            <a:fillRect/>
          </a:stretch>
        </p:blipFill>
        <p:spPr bwMode="auto">
          <a:xfrm>
            <a:off x="5410200" y="3227388"/>
            <a:ext cx="3114675" cy="1343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762000" y="1295400"/>
            <a:ext cx="8153400" cy="4957763"/>
          </a:xfrm>
          <a:prstGeom prst="rect">
            <a:avLst/>
          </a:prstGeom>
          <a:noFill/>
        </p:spPr>
        <p:txBody>
          <a:bodyPr>
            <a:spAutoFit/>
          </a:bodyPr>
          <a:lstStyle/>
          <a:p>
            <a:pPr marL="457200" indent="-457200">
              <a:buFont typeface="Wingdings" pitchFamily="2" charset="2"/>
              <a:buChar char="q"/>
              <a:defRPr/>
            </a:pPr>
            <a:r>
              <a:rPr lang="en-US" dirty="0">
                <a:solidFill>
                  <a:schemeClr val="tx1"/>
                </a:solidFill>
                <a:latin typeface="Arial" charset="0"/>
              </a:rPr>
              <a:t>Created based on the information required for each step of analysis</a:t>
            </a: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Efficient Data &amp; time management</a:t>
            </a:r>
          </a:p>
          <a:p>
            <a:pPr marL="457200" indent="-457200">
              <a:defRPr/>
            </a:pPr>
            <a:endParaRPr lang="en-US" dirty="0">
              <a:solidFill>
                <a:schemeClr val="tx1"/>
              </a:solidFill>
              <a:latin typeface="Arial" charset="0"/>
            </a:endParaRPr>
          </a:p>
          <a:p>
            <a:pPr marL="457200" indent="-457200">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Each Data formats vary in the information they contain</a:t>
            </a:r>
          </a:p>
          <a:p>
            <a:pPr marL="457200" indent="-457200">
              <a:buFont typeface="Wingdings" pitchFamily="2" charset="2"/>
              <a:buChar char="q"/>
              <a:defRPr/>
            </a:pPr>
            <a:endParaRPr lang="en-US" dirty="0">
              <a:solidFill>
                <a:schemeClr val="tx1"/>
              </a:solidFill>
              <a:latin typeface="Arial" charset="0"/>
            </a:endParaRPr>
          </a:p>
          <a:p>
            <a:pPr>
              <a:defRPr/>
            </a:pPr>
            <a:endParaRPr lang="en-US" dirty="0">
              <a:solidFill>
                <a:schemeClr val="tx1"/>
              </a:solidFill>
              <a:latin typeface="Arial" charset="0"/>
            </a:endParaRPr>
          </a:p>
        </p:txBody>
      </p:sp>
      <p:sp>
        <p:nvSpPr>
          <p:cNvPr id="10" name="TextBox 9"/>
          <p:cNvSpPr txBox="1"/>
          <p:nvPr/>
        </p:nvSpPr>
        <p:spPr>
          <a:xfrm>
            <a:off x="762000" y="2768600"/>
            <a:ext cx="4572000" cy="2095500"/>
          </a:xfrm>
          <a:prstGeom prst="rect">
            <a:avLst/>
          </a:prstGeom>
          <a:noFill/>
        </p:spPr>
        <p:txBody>
          <a:bodyPr>
            <a:spAutoFit/>
          </a:bodyPr>
          <a:lstStyle/>
          <a:p>
            <a:pPr>
              <a:defRPr/>
            </a:pPr>
            <a:r>
              <a:rPr lang="en-US" dirty="0">
                <a:solidFill>
                  <a:schemeClr val="tx1"/>
                </a:solidFill>
                <a:latin typeface="Arial" charset="0"/>
              </a:rPr>
              <a:t>Types of sequence file formats</a:t>
            </a:r>
          </a:p>
          <a:p>
            <a:pPr>
              <a:defRPr/>
            </a:pPr>
            <a:endParaRPr lang="en-US" dirty="0">
              <a:solidFill>
                <a:schemeClr val="tx1"/>
              </a:solidFill>
              <a:latin typeface="Arial" charset="0"/>
            </a:endParaRPr>
          </a:p>
          <a:p>
            <a:pPr marL="1828800" indent="-404813">
              <a:buFont typeface="Arial" pitchFamily="34" charset="0"/>
              <a:buChar char="•"/>
              <a:defRPr/>
            </a:pPr>
            <a:r>
              <a:rPr lang="en-US" dirty="0">
                <a:solidFill>
                  <a:schemeClr val="tx1"/>
                </a:solidFill>
                <a:latin typeface="Arial" charset="0"/>
              </a:rPr>
              <a:t>Raw Sequence files </a:t>
            </a:r>
          </a:p>
          <a:p>
            <a:pPr marL="1776413" indent="-352425">
              <a:buFont typeface="Arial" pitchFamily="34" charset="0"/>
              <a:buChar char="•"/>
              <a:defRPr/>
            </a:pPr>
            <a:r>
              <a:rPr lang="en-US" dirty="0">
                <a:solidFill>
                  <a:schemeClr val="tx1"/>
                </a:solidFill>
                <a:latin typeface="Arial" charset="0"/>
              </a:rPr>
              <a:t>Co-ordinate files</a:t>
            </a:r>
          </a:p>
          <a:p>
            <a:pPr marL="1776413" indent="-352425">
              <a:buFont typeface="Arial" pitchFamily="34" charset="0"/>
              <a:buChar char="•"/>
              <a:defRPr/>
            </a:pPr>
            <a:r>
              <a:rPr lang="en-US" dirty="0">
                <a:solidFill>
                  <a:schemeClr val="tx1"/>
                </a:solidFill>
                <a:latin typeface="Arial" charset="0"/>
              </a:rPr>
              <a:t>Parameter files</a:t>
            </a:r>
          </a:p>
          <a:p>
            <a:pPr marL="1776413" indent="-352425">
              <a:buFont typeface="Arial" pitchFamily="34" charset="0"/>
              <a:buChar char="•"/>
              <a:defRPr/>
            </a:pPr>
            <a:r>
              <a:rPr lang="en-US" dirty="0">
                <a:solidFill>
                  <a:schemeClr val="tx1"/>
                </a:solidFill>
                <a:latin typeface="Arial" charset="0"/>
              </a:rPr>
              <a:t>Annotation files</a:t>
            </a:r>
          </a:p>
          <a:p>
            <a:pPr marL="1776413" indent="-352425">
              <a:buFont typeface="Arial" pitchFamily="34" charset="0"/>
              <a:buChar char="•"/>
              <a:defRPr/>
            </a:pPr>
            <a:r>
              <a:rPr lang="en-US" dirty="0">
                <a:solidFill>
                  <a:schemeClr val="tx1"/>
                </a:solidFill>
                <a:latin typeface="Arial" charset="0"/>
              </a:rPr>
              <a:t>Metadata files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Read output formats</a:t>
            </a:r>
          </a:p>
        </p:txBody>
      </p:sp>
      <p:sp>
        <p:nvSpPr>
          <p:cNvPr id="10243" name="Content Placeholder 2"/>
          <p:cNvSpPr>
            <a:spLocks noGrp="1"/>
          </p:cNvSpPr>
          <p:nvPr>
            <p:ph idx="1"/>
          </p:nvPr>
        </p:nvSpPr>
        <p:spPr>
          <a:xfrm>
            <a:off x="1042988" y="2895600"/>
            <a:ext cx="6777037" cy="2936875"/>
          </a:xfrm>
        </p:spPr>
        <p:txBody>
          <a:bodyPr/>
          <a:lstStyle/>
          <a:p>
            <a:pPr>
              <a:lnSpc>
                <a:spcPct val="105000"/>
              </a:lnSpc>
              <a:spcBef>
                <a:spcPct val="5000"/>
              </a:spcBef>
              <a:spcAft>
                <a:spcPct val="5000"/>
              </a:spcAft>
            </a:pPr>
            <a:r>
              <a:rPr lang="en-GB" b="1" smtClean="0">
                <a:solidFill>
                  <a:srgbClr val="C00000"/>
                </a:solidFill>
              </a:rPr>
              <a:t>454</a:t>
            </a:r>
          </a:p>
          <a:p>
            <a:pPr>
              <a:lnSpc>
                <a:spcPct val="105000"/>
              </a:lnSpc>
              <a:spcBef>
                <a:spcPct val="5000"/>
              </a:spcBef>
              <a:spcAft>
                <a:spcPct val="5000"/>
              </a:spcAft>
            </a:pPr>
            <a:endParaRPr lang="en-GB" b="1" smtClean="0">
              <a:solidFill>
                <a:srgbClr val="C00000"/>
              </a:solidFill>
            </a:endParaRPr>
          </a:p>
          <a:p>
            <a:pPr>
              <a:lnSpc>
                <a:spcPct val="105000"/>
              </a:lnSpc>
              <a:spcBef>
                <a:spcPct val="5000"/>
              </a:spcBef>
              <a:spcAft>
                <a:spcPct val="5000"/>
              </a:spcAft>
            </a:pPr>
            <a:r>
              <a:rPr lang="en-GB" b="1" smtClean="0">
                <a:solidFill>
                  <a:srgbClr val="C00000"/>
                </a:solidFill>
              </a:rPr>
              <a:t>Solexa/Illumina</a:t>
            </a:r>
          </a:p>
          <a:p>
            <a:pPr>
              <a:lnSpc>
                <a:spcPct val="105000"/>
              </a:lnSpc>
              <a:spcBef>
                <a:spcPct val="5000"/>
              </a:spcBef>
              <a:spcAft>
                <a:spcPct val="5000"/>
              </a:spcAft>
            </a:pPr>
            <a:endParaRPr lang="en-GB" b="1" smtClean="0">
              <a:solidFill>
                <a:srgbClr val="C00000"/>
              </a:solidFill>
            </a:endParaRPr>
          </a:p>
          <a:p>
            <a:pPr>
              <a:lnSpc>
                <a:spcPct val="105000"/>
              </a:lnSpc>
              <a:spcBef>
                <a:spcPct val="5000"/>
              </a:spcBef>
              <a:spcAft>
                <a:spcPct val="5000"/>
              </a:spcAft>
            </a:pPr>
            <a:r>
              <a:rPr lang="en-GB" b="1" smtClean="0">
                <a:solidFill>
                  <a:srgbClr val="C00000"/>
                </a:solidFill>
              </a:rPr>
              <a:t>SOLiD</a:t>
            </a:r>
          </a:p>
          <a:p>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sff"/>
          <p:cNvPicPr>
            <a:picLocks noChangeAspect="1" noChangeArrowheads="1"/>
          </p:cNvPicPr>
          <p:nvPr/>
        </p:nvPicPr>
        <p:blipFill>
          <a:blip r:embed="rId3" cstate="print"/>
          <a:srcRect/>
          <a:stretch>
            <a:fillRect/>
          </a:stretch>
        </p:blipFill>
        <p:spPr bwMode="auto">
          <a:xfrm>
            <a:off x="457200" y="685800"/>
            <a:ext cx="8153400" cy="4291013"/>
          </a:xfrm>
          <a:prstGeom prst="rect">
            <a:avLst/>
          </a:prstGeom>
          <a:noFill/>
          <a:ln w="9525">
            <a:noFill/>
            <a:miter lim="800000"/>
            <a:headEnd/>
            <a:tailEnd/>
          </a:ln>
        </p:spPr>
      </p:pic>
      <p:sp>
        <p:nvSpPr>
          <p:cNvPr id="11267" name="Rectangle 2"/>
          <p:cNvSpPr>
            <a:spLocks noGrp="1"/>
          </p:cNvSpPr>
          <p:nvPr>
            <p:ph type="title"/>
          </p:nvPr>
        </p:nvSpPr>
        <p:spPr>
          <a:xfrm>
            <a:off x="74613" y="74613"/>
            <a:ext cx="8991600" cy="762000"/>
          </a:xfrm>
          <a:noFill/>
        </p:spPr>
        <p:txBody>
          <a:bodyPr/>
          <a:lstStyle/>
          <a:p>
            <a:pPr>
              <a:lnSpc>
                <a:spcPct val="110000"/>
              </a:lnSpc>
            </a:pPr>
            <a:r>
              <a:rPr lang="en-GB" sz="2800" b="1" smtClean="0">
                <a:solidFill>
                  <a:srgbClr val="FF0000"/>
                </a:solidFill>
                <a:latin typeface="Verdana" pitchFamily="34" charset="0"/>
                <a:ea typeface="Verdana" pitchFamily="34" charset="0"/>
                <a:cs typeface="Verdana" pitchFamily="34" charset="0"/>
              </a:rPr>
              <a:t>454 output formats</a:t>
            </a:r>
          </a:p>
        </p:txBody>
      </p:sp>
      <p:sp>
        <p:nvSpPr>
          <p:cNvPr id="11268" name="Rectangle 8"/>
          <p:cNvSpPr>
            <a:spLocks/>
          </p:cNvSpPr>
          <p:nvPr/>
        </p:nvSpPr>
        <p:spPr bwMode="auto">
          <a:xfrm>
            <a:off x="457200" y="1066800"/>
            <a:ext cx="1447800" cy="5091113"/>
          </a:xfrm>
          <a:prstGeom prst="rect">
            <a:avLst/>
          </a:prstGeom>
          <a:noFill/>
          <a:ln w="9525">
            <a:noFill/>
            <a:miter lim="800000"/>
            <a:headEnd/>
            <a:tailEnd/>
          </a:ln>
        </p:spPr>
        <p:txBody>
          <a:bodyPr>
            <a:spAutoFit/>
          </a:bodyPr>
          <a:lstStyle/>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r>
              <a:rPr lang="en-GB" sz="3200">
                <a:solidFill>
                  <a:srgbClr val="C00000"/>
                </a:solidFill>
                <a:latin typeface="Calibri" pitchFamily="34" charset="0"/>
              </a:rPr>
              <a:t>.sff</a:t>
            </a: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sz="3200">
              <a:solidFill>
                <a:srgbClr val="4D4D4D"/>
              </a:solidFill>
              <a:latin typeface="Calibri" pitchFamily="34" charset="0"/>
            </a:endParaRPr>
          </a:p>
          <a:p>
            <a:pPr marL="342900" indent="-342900" eaLnBrk="0" hangingPunct="0">
              <a:spcBef>
                <a:spcPct val="20000"/>
              </a:spcBef>
            </a:pPr>
            <a:endParaRPr lang="en-GB">
              <a:solidFill>
                <a:srgbClr val="4D4D4D"/>
              </a:solidFill>
              <a:latin typeface="Calibri" pitchFamily="34" charset="0"/>
            </a:endParaRPr>
          </a:p>
          <a:p>
            <a:pPr marL="342900" indent="-342900" eaLnBrk="0" hangingPunct="0">
              <a:spcBef>
                <a:spcPct val="20000"/>
              </a:spcBef>
            </a:pPr>
            <a:r>
              <a:rPr lang="en-GB" sz="3200">
                <a:solidFill>
                  <a:srgbClr val="00B050"/>
                </a:solidFill>
                <a:latin typeface="Calibri" pitchFamily="34" charset="0"/>
              </a:rPr>
              <a:t>.fna</a:t>
            </a:r>
          </a:p>
          <a:p>
            <a:pPr marL="342900" indent="-342900" eaLnBrk="0" hangingPunct="0">
              <a:spcBef>
                <a:spcPct val="20000"/>
              </a:spcBef>
            </a:pPr>
            <a:r>
              <a:rPr lang="en-GB" sz="3200">
                <a:solidFill>
                  <a:srgbClr val="00B050"/>
                </a:solidFill>
                <a:latin typeface="Calibri" pitchFamily="34" charset="0"/>
              </a:rPr>
              <a:t>.qual</a:t>
            </a:r>
          </a:p>
        </p:txBody>
      </p:sp>
      <p:pic>
        <p:nvPicPr>
          <p:cNvPr id="11269" name="Picture 10" descr="fna"/>
          <p:cNvPicPr>
            <a:picLocks noChangeAspect="1" noChangeArrowheads="1"/>
          </p:cNvPicPr>
          <p:nvPr/>
        </p:nvPicPr>
        <p:blipFill>
          <a:blip r:embed="rId4" cstate="print"/>
          <a:srcRect/>
          <a:stretch>
            <a:fillRect/>
          </a:stretch>
        </p:blipFill>
        <p:spPr bwMode="auto">
          <a:xfrm>
            <a:off x="1676400" y="4724400"/>
            <a:ext cx="6183313" cy="841375"/>
          </a:xfrm>
          <a:prstGeom prst="rect">
            <a:avLst/>
          </a:prstGeom>
          <a:noFill/>
          <a:ln w="9525">
            <a:noFill/>
            <a:miter lim="800000"/>
            <a:headEnd/>
            <a:tailEnd/>
          </a:ln>
        </p:spPr>
      </p:pic>
      <p:pic>
        <p:nvPicPr>
          <p:cNvPr id="11270" name="Picture 11" descr="qual"/>
          <p:cNvPicPr>
            <a:picLocks noChangeAspect="1" noChangeArrowheads="1"/>
          </p:cNvPicPr>
          <p:nvPr/>
        </p:nvPicPr>
        <p:blipFill>
          <a:blip r:embed="rId5" cstate="print"/>
          <a:srcRect/>
          <a:stretch>
            <a:fillRect/>
          </a:stretch>
        </p:blipFill>
        <p:spPr bwMode="auto">
          <a:xfrm>
            <a:off x="1905000" y="5503863"/>
            <a:ext cx="6858000" cy="1306512"/>
          </a:xfrm>
          <a:prstGeom prst="rect">
            <a:avLst/>
          </a:prstGeom>
          <a:noFill/>
          <a:ln w="9525">
            <a:noFill/>
            <a:miter lim="800000"/>
            <a:headEnd/>
            <a:tailEnd/>
          </a:ln>
        </p:spPr>
      </p:pic>
      <p:sp>
        <p:nvSpPr>
          <p:cNvPr id="9" name="Rectangle 8"/>
          <p:cNvSpPr/>
          <p:nvPr/>
        </p:nvSpPr>
        <p:spPr>
          <a:xfrm>
            <a:off x="304800" y="1066800"/>
            <a:ext cx="1676400" cy="4619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n-US" sz="1200" dirty="0"/>
              <a:t>Standard </a:t>
            </a:r>
            <a:r>
              <a:rPr lang="en-US" sz="1200" dirty="0" err="1"/>
              <a:t>flowgram</a:t>
            </a:r>
            <a:r>
              <a:rPr lang="en-US" sz="1200" dirty="0"/>
              <a:t> </a:t>
            </a:r>
            <a:r>
              <a:rPr lang="en-US" sz="1200" i="1" dirty="0"/>
              <a:t>format</a:t>
            </a:r>
            <a:endParaRPr lang="en-US" sz="1200" dirty="0"/>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seq"/>
          <p:cNvPicPr>
            <a:picLocks noChangeAspect="1" noChangeArrowheads="1"/>
          </p:cNvPicPr>
          <p:nvPr/>
        </p:nvPicPr>
        <p:blipFill>
          <a:blip r:embed="rId3" cstate="print"/>
          <a:srcRect/>
          <a:stretch>
            <a:fillRect/>
          </a:stretch>
        </p:blipFill>
        <p:spPr bwMode="auto">
          <a:xfrm>
            <a:off x="1981200" y="685800"/>
            <a:ext cx="5849938" cy="936625"/>
          </a:xfrm>
          <a:prstGeom prst="rect">
            <a:avLst/>
          </a:prstGeom>
          <a:noFill/>
          <a:ln w="9525">
            <a:noFill/>
            <a:miter lim="800000"/>
            <a:headEnd/>
            <a:tailEnd/>
          </a:ln>
        </p:spPr>
      </p:pic>
      <p:sp>
        <p:nvSpPr>
          <p:cNvPr id="12291" name="Rectangle 3"/>
          <p:cNvSpPr>
            <a:spLocks noGrp="1"/>
          </p:cNvSpPr>
          <p:nvPr>
            <p:ph type="title"/>
          </p:nvPr>
        </p:nvSpPr>
        <p:spPr>
          <a:xfrm>
            <a:off x="0" y="0"/>
            <a:ext cx="8991600" cy="838200"/>
          </a:xfrm>
          <a:noFill/>
        </p:spPr>
        <p:txBody>
          <a:bodyPr/>
          <a:lstStyle/>
          <a:p>
            <a:pPr>
              <a:lnSpc>
                <a:spcPct val="110000"/>
              </a:lnSpc>
            </a:pPr>
            <a:r>
              <a:rPr lang="en-GB" sz="2800" b="1" smtClean="0">
                <a:solidFill>
                  <a:srgbClr val="FF0000"/>
                </a:solidFill>
                <a:latin typeface="Verdana" pitchFamily="34" charset="0"/>
                <a:ea typeface="Verdana" pitchFamily="34" charset="0"/>
                <a:cs typeface="Verdana" pitchFamily="34" charset="0"/>
              </a:rPr>
              <a:t>Illumina output formats</a:t>
            </a:r>
          </a:p>
        </p:txBody>
      </p:sp>
      <p:sp>
        <p:nvSpPr>
          <p:cNvPr id="10244" name="Rectangle 4"/>
          <p:cNvSpPr>
            <a:spLocks/>
          </p:cNvSpPr>
          <p:nvPr/>
        </p:nvSpPr>
        <p:spPr bwMode="auto">
          <a:xfrm>
            <a:off x="457200" y="1266825"/>
            <a:ext cx="5486400" cy="5362575"/>
          </a:xfrm>
          <a:prstGeom prst="rect">
            <a:avLst/>
          </a:prstGeom>
          <a:noFill/>
          <a:ln w="9525">
            <a:noFill/>
            <a:miter lim="800000"/>
            <a:headEnd/>
            <a:tailEnd/>
          </a:ln>
        </p:spPr>
        <p:txBody>
          <a:bodyPr>
            <a:spAutoFit/>
          </a:bodyPr>
          <a:lstStyle/>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seq.txt</a:t>
            </a:r>
            <a:endParaRPr lang="en-GB" sz="2800" dirty="0">
              <a:solidFill>
                <a:srgbClr val="00B050"/>
              </a:solidFill>
              <a:latin typeface="Calibri" pitchFamily="34" charset="0"/>
            </a:endParaRPr>
          </a:p>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prb.txt</a:t>
            </a:r>
            <a:endParaRPr lang="en-GB" sz="2800" dirty="0">
              <a:solidFill>
                <a:srgbClr val="00B050"/>
              </a:solidFill>
              <a:latin typeface="Calibri" pitchFamily="34" charset="0"/>
            </a:endParaRPr>
          </a:p>
          <a:p>
            <a:pPr marL="342900" indent="-342900" eaLnBrk="0" hangingPunct="0">
              <a:spcBef>
                <a:spcPct val="20000"/>
              </a:spcBef>
              <a:defRPr/>
            </a:pPr>
            <a:endParaRPr lang="en-GB" sz="2800"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FASTQ    </a:t>
            </a:r>
            <a:r>
              <a:rPr lang="en-GB" sz="1600" dirty="0">
                <a:solidFill>
                  <a:srgbClr val="4D4D4D"/>
                </a:solidFill>
                <a:latin typeface="Calibri" pitchFamily="34" charset="0"/>
              </a:rPr>
              <a:t>(ASCII – 64 is </a:t>
            </a:r>
            <a:r>
              <a:rPr lang="en-GB" sz="1600" dirty="0" err="1">
                <a:solidFill>
                  <a:srgbClr val="4D4D4D"/>
                </a:solidFill>
                <a:latin typeface="Calibri" pitchFamily="34" charset="0"/>
              </a:rPr>
              <a:t>Illumina</a:t>
            </a:r>
            <a:r>
              <a:rPr lang="en-GB" sz="1600" dirty="0">
                <a:solidFill>
                  <a:srgbClr val="4D4D4D"/>
                </a:solidFill>
                <a:latin typeface="Calibri" pitchFamily="34" charset="0"/>
              </a:rPr>
              <a:t> score)</a:t>
            </a: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Qseq</a:t>
            </a:r>
            <a:endParaRPr lang="en-GB" sz="2400" dirty="0">
              <a:solidFill>
                <a:schemeClr val="accent5">
                  <a:lumMod val="75000"/>
                </a:schemeClr>
              </a:solidFill>
              <a:latin typeface="Calibri" pitchFamily="34" charset="0"/>
            </a:endParaRPr>
          </a:p>
          <a:p>
            <a:pPr marL="342900" indent="-342900" eaLnBrk="0" hangingPunct="0">
              <a:spcBef>
                <a:spcPct val="20000"/>
              </a:spcBef>
              <a:defRPr/>
            </a:pPr>
            <a:r>
              <a:rPr lang="en-GB" sz="1600" dirty="0">
                <a:solidFill>
                  <a:srgbClr val="4D4D4D"/>
                </a:solidFill>
                <a:latin typeface="Calibri" pitchFamily="34" charset="0"/>
              </a:rPr>
              <a:t>(ASCII – 64 is </a:t>
            </a:r>
            <a:r>
              <a:rPr lang="en-GB" sz="1600" dirty="0" err="1">
                <a:solidFill>
                  <a:srgbClr val="4D4D4D"/>
                </a:solidFill>
                <a:latin typeface="Calibri" pitchFamily="34" charset="0"/>
              </a:rPr>
              <a:t>Phred</a:t>
            </a:r>
            <a:r>
              <a:rPr lang="en-GB" sz="1600" dirty="0">
                <a:solidFill>
                  <a:srgbClr val="4D4D4D"/>
                </a:solidFill>
                <a:latin typeface="Calibri" pitchFamily="34" charset="0"/>
              </a:rPr>
              <a:t> score)</a:t>
            </a: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single line format</a:t>
            </a:r>
          </a:p>
          <a:p>
            <a:pPr marL="342900" indent="-342900" eaLnBrk="0" hangingPunct="0">
              <a:spcBef>
                <a:spcPct val="20000"/>
              </a:spcBef>
              <a:defRPr/>
            </a:pPr>
            <a:r>
              <a:rPr lang="en-GB" sz="2400" dirty="0">
                <a:solidFill>
                  <a:schemeClr val="accent5">
                    <a:lumMod val="75000"/>
                  </a:schemeClr>
                </a:solidFill>
                <a:latin typeface="Calibri" pitchFamily="34" charset="0"/>
              </a:rPr>
              <a:t>SCARF</a:t>
            </a:r>
          </a:p>
        </p:txBody>
      </p:sp>
      <p:pic>
        <p:nvPicPr>
          <p:cNvPr id="12293" name="Picture 9" descr="prb"/>
          <p:cNvPicPr>
            <a:picLocks noChangeAspect="1" noChangeArrowheads="1"/>
          </p:cNvPicPr>
          <p:nvPr/>
        </p:nvPicPr>
        <p:blipFill>
          <a:blip r:embed="rId4" cstate="print"/>
          <a:srcRect/>
          <a:stretch>
            <a:fillRect/>
          </a:stretch>
        </p:blipFill>
        <p:spPr bwMode="auto">
          <a:xfrm>
            <a:off x="1981200" y="1546225"/>
            <a:ext cx="7515225" cy="1654175"/>
          </a:xfrm>
          <a:prstGeom prst="rect">
            <a:avLst/>
          </a:prstGeom>
          <a:noFill/>
          <a:ln w="9525">
            <a:noFill/>
            <a:miter lim="800000"/>
            <a:headEnd/>
            <a:tailEnd/>
          </a:ln>
        </p:spPr>
      </p:pic>
      <p:pic>
        <p:nvPicPr>
          <p:cNvPr id="12294" name="Picture 10" descr="qseq"/>
          <p:cNvPicPr>
            <a:picLocks noChangeAspect="1" noChangeArrowheads="1"/>
          </p:cNvPicPr>
          <p:nvPr/>
        </p:nvPicPr>
        <p:blipFill>
          <a:blip r:embed="rId5" cstate="print"/>
          <a:srcRect/>
          <a:stretch>
            <a:fillRect/>
          </a:stretch>
        </p:blipFill>
        <p:spPr bwMode="auto">
          <a:xfrm>
            <a:off x="3048000" y="4114800"/>
            <a:ext cx="5334000" cy="1589088"/>
          </a:xfrm>
          <a:prstGeom prst="rect">
            <a:avLst/>
          </a:prstGeom>
          <a:noFill/>
          <a:ln w="9525">
            <a:noFill/>
            <a:miter lim="800000"/>
            <a:headEnd/>
            <a:tailEnd/>
          </a:ln>
        </p:spPr>
      </p:pic>
      <p:pic>
        <p:nvPicPr>
          <p:cNvPr id="12295" name="Picture 8" descr="illumina fastq"/>
          <p:cNvPicPr>
            <a:picLocks noChangeAspect="1" noChangeArrowheads="1"/>
          </p:cNvPicPr>
          <p:nvPr/>
        </p:nvPicPr>
        <p:blipFill>
          <a:blip r:embed="rId6" cstate="print"/>
          <a:srcRect/>
          <a:stretch>
            <a:fillRect/>
          </a:stretch>
        </p:blipFill>
        <p:spPr bwMode="auto">
          <a:xfrm>
            <a:off x="5334000" y="3200400"/>
            <a:ext cx="3810000" cy="2438400"/>
          </a:xfrm>
          <a:prstGeom prst="rect">
            <a:avLst/>
          </a:prstGeom>
          <a:noFill/>
          <a:ln w="9525">
            <a:noFill/>
            <a:miter lim="800000"/>
            <a:headEnd/>
            <a:tailEnd/>
          </a:ln>
        </p:spPr>
      </p:pic>
      <p:pic>
        <p:nvPicPr>
          <p:cNvPr id="12296" name="Picture 12" descr="singleline"/>
          <p:cNvPicPr>
            <a:picLocks noChangeAspect="1" noChangeArrowheads="1"/>
          </p:cNvPicPr>
          <p:nvPr/>
        </p:nvPicPr>
        <p:blipFill>
          <a:blip r:embed="rId7" cstate="print"/>
          <a:srcRect/>
          <a:stretch>
            <a:fillRect/>
          </a:stretch>
        </p:blipFill>
        <p:spPr bwMode="auto">
          <a:xfrm>
            <a:off x="4722813" y="5638800"/>
            <a:ext cx="4421187" cy="612775"/>
          </a:xfrm>
          <a:prstGeom prst="rect">
            <a:avLst/>
          </a:prstGeom>
          <a:noFill/>
          <a:ln w="9525">
            <a:noFill/>
            <a:miter lim="800000"/>
            <a:headEnd/>
            <a:tailEnd/>
          </a:ln>
        </p:spPr>
      </p:pic>
      <p:sp>
        <p:nvSpPr>
          <p:cNvPr id="12" name="Rectangle 11"/>
          <p:cNvSpPr/>
          <p:nvPr/>
        </p:nvSpPr>
        <p:spPr>
          <a:xfrm>
            <a:off x="1447800" y="6273800"/>
            <a:ext cx="2438400" cy="5222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400" dirty="0" err="1"/>
              <a:t>Solexa</a:t>
            </a:r>
            <a:r>
              <a:rPr lang="en-US" sz="1400" dirty="0"/>
              <a:t> Compact ASCII Read </a:t>
            </a:r>
            <a:r>
              <a:rPr lang="en-US" sz="1400" i="1" dirty="0"/>
              <a:t>Format</a:t>
            </a:r>
            <a:endParaRPr lang="en-US" sz="1400" dirty="0"/>
          </a:p>
        </p:txBody>
      </p:sp>
      <p:pic>
        <p:nvPicPr>
          <p:cNvPr id="12298" name="Picture 11" descr="scarf"/>
          <p:cNvPicPr>
            <a:picLocks noChangeAspect="1" noChangeArrowheads="1"/>
          </p:cNvPicPr>
          <p:nvPr/>
        </p:nvPicPr>
        <p:blipFill>
          <a:blip r:embed="rId8" cstate="print"/>
          <a:srcRect/>
          <a:stretch>
            <a:fillRect/>
          </a:stretch>
        </p:blipFill>
        <p:spPr bwMode="auto">
          <a:xfrm>
            <a:off x="3733800" y="6215063"/>
            <a:ext cx="5562600" cy="642937"/>
          </a:xfrm>
          <a:prstGeom prst="rect">
            <a:avLst/>
          </a:prstGeom>
          <a:noFill/>
          <a:ln w="9525">
            <a:noFill/>
            <a:miter lim="800000"/>
            <a:headEnd/>
            <a:tailEnd/>
          </a:ln>
        </p:spPr>
      </p:pic>
      <p:sp>
        <p:nvSpPr>
          <p:cNvPr id="12299" name="Rectangle 12"/>
          <p:cNvSpPr>
            <a:spLocks noChangeArrowheads="1"/>
          </p:cNvSpPr>
          <p:nvPr/>
        </p:nvSpPr>
        <p:spPr bwMode="auto">
          <a:xfrm>
            <a:off x="609600" y="4876800"/>
            <a:ext cx="1944688" cy="307975"/>
          </a:xfrm>
          <a:prstGeom prst="rect">
            <a:avLst/>
          </a:prstGeom>
          <a:noFill/>
          <a:ln w="9525">
            <a:noFill/>
            <a:miter lim="800000"/>
            <a:headEnd/>
            <a:tailEnd/>
          </a:ln>
        </p:spPr>
        <p:txBody>
          <a:bodyPr wrap="none">
            <a:spAutoFit/>
          </a:bodyPr>
          <a:lstStyle/>
          <a:p>
            <a:r>
              <a:rPr lang="en-US" sz="1400"/>
              <a:t>Phred quality scores</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5862</TotalTime>
  <Words>1641</Words>
  <Application>Microsoft Office PowerPoint</Application>
  <PresentationFormat>Presentación en pantalla (4:3)</PresentationFormat>
  <Paragraphs>308</Paragraphs>
  <Slides>59</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59</vt:i4>
      </vt:variant>
    </vt:vector>
  </HeadingPairs>
  <TitlesOfParts>
    <vt:vector size="69" baseType="lpstr">
      <vt:lpstr>Arial</vt:lpstr>
      <vt:lpstr>Times New Roman</vt:lpstr>
      <vt:lpstr>Calibri</vt:lpstr>
      <vt:lpstr>Wingdings</vt:lpstr>
      <vt:lpstr>Verdana</vt:lpstr>
      <vt:lpstr>Courier New</vt:lpstr>
      <vt:lpstr>MS Gothic</vt:lpstr>
      <vt:lpstr>Times</vt:lpstr>
      <vt:lpstr>Wingdings 2</vt:lpstr>
      <vt:lpstr>Tema de Office</vt:lpstr>
      <vt:lpstr>From raw images to preprocessed data</vt:lpstr>
      <vt:lpstr>Outline</vt:lpstr>
      <vt:lpstr>Data and data formats</vt:lpstr>
      <vt:lpstr>One input, many possible outputs …</vt:lpstr>
      <vt:lpstr>Typical Sequence Data Formats(I) </vt:lpstr>
      <vt:lpstr>Why so many formats?</vt:lpstr>
      <vt:lpstr>Read output formats</vt:lpstr>
      <vt:lpstr>454 output formats</vt:lpstr>
      <vt:lpstr>Illumina output formats</vt:lpstr>
      <vt:lpstr>Typical Sequence Data formats (2)</vt:lpstr>
      <vt:lpstr>The fastq format</vt:lpstr>
      <vt:lpstr>Phred Scores</vt:lpstr>
      <vt:lpstr>SOLiD output format(s)</vt:lpstr>
      <vt:lpstr>Common (“standard”) format for read alignments: Alignment/Assembly Format</vt:lpstr>
      <vt:lpstr>Sequencers &amp; Sequence Assembly Packages</vt:lpstr>
      <vt:lpstr>Formats for Genome/Gene annotation</vt:lpstr>
      <vt:lpstr>Points to remember on Data Formats</vt:lpstr>
      <vt:lpstr>Diapositiva 18</vt:lpstr>
      <vt:lpstr>Diapositiva 19</vt:lpstr>
      <vt:lpstr>Need for QC &amp; Preprocessing</vt:lpstr>
      <vt:lpstr>Need for QC &amp; Preprocessing</vt:lpstr>
      <vt:lpstr>NGS QC Toolkit &amp; FastQC</vt:lpstr>
      <vt:lpstr>Diapositiva 23</vt:lpstr>
      <vt:lpstr>Diapositiva 24</vt:lpstr>
      <vt:lpstr>Diapositiva 25</vt:lpstr>
      <vt:lpstr>Diapositiva 26</vt:lpstr>
      <vt:lpstr>Diapositiva 27</vt:lpstr>
      <vt:lpstr>FastQC</vt:lpstr>
      <vt:lpstr>FastQC (Box-Whisker plot)</vt:lpstr>
      <vt:lpstr>2. Quality- Per base position</vt:lpstr>
      <vt:lpstr>2. Quality- Per base position</vt:lpstr>
      <vt:lpstr>3.Per Sequence Quality Distribution</vt:lpstr>
      <vt:lpstr>3. Per Sequence Quality Distribution</vt:lpstr>
      <vt:lpstr>4.Nucleotide content per position</vt:lpstr>
      <vt:lpstr>4. Nucleotide content per position</vt:lpstr>
      <vt:lpstr>5.Per sequence GC distribution</vt:lpstr>
      <vt:lpstr>5.Per sequence GC distribution</vt:lpstr>
      <vt:lpstr>6. Per base GC distribution</vt:lpstr>
      <vt:lpstr>6. Per base GC distribution</vt:lpstr>
      <vt:lpstr>7. Per base N content</vt:lpstr>
      <vt:lpstr>7. Length Distribution</vt:lpstr>
      <vt:lpstr>8. Kmer content</vt:lpstr>
      <vt:lpstr>9. Overrepresented/ duplicate sequences</vt:lpstr>
      <vt:lpstr>QC Report</vt:lpstr>
      <vt:lpstr>Preprocessing raw data</vt:lpstr>
      <vt:lpstr>Quality control of raw data</vt:lpstr>
      <vt:lpstr>Preprocessing</vt:lpstr>
      <vt:lpstr>Technical contamination</vt:lpstr>
      <vt:lpstr>Removing low quality reads</vt:lpstr>
      <vt:lpstr>Trimming reads</vt:lpstr>
      <vt:lpstr>Technical contamination</vt:lpstr>
      <vt:lpstr>Remove adaptors &amp; primers &amp; etc</vt:lpstr>
      <vt:lpstr>Fastq-mcf-output</vt:lpstr>
      <vt:lpstr>Technical contamination</vt:lpstr>
      <vt:lpstr>Biological contamination</vt:lpstr>
      <vt:lpstr>Biological contamination</vt:lpstr>
      <vt:lpstr>Biological contamination</vt:lpstr>
      <vt:lpstr>Summary preprocessing</vt:lpstr>
      <vt:lpstr>Acknowledgements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Alex</cp:lastModifiedBy>
  <cp:revision>152</cp:revision>
  <cp:lastPrinted>1601-01-01T00:00:00Z</cp:lastPrinted>
  <dcterms:created xsi:type="dcterms:W3CDTF">1601-01-01T00:00:00Z</dcterms:created>
  <dcterms:modified xsi:type="dcterms:W3CDTF">2014-05-26T20:56:22Z</dcterms:modified>
</cp:coreProperties>
</file>